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4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5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6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7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9" r:id="rId1"/>
  </p:sldMasterIdLst>
  <p:sldIdLst>
    <p:sldId id="256" r:id="rId2"/>
    <p:sldId id="262" r:id="rId3"/>
    <p:sldId id="257" r:id="rId4"/>
    <p:sldId id="260" r:id="rId5"/>
    <p:sldId id="261" r:id="rId6"/>
    <p:sldId id="271" r:id="rId7"/>
    <p:sldId id="272" r:id="rId8"/>
    <p:sldId id="295" r:id="rId9"/>
    <p:sldId id="296" r:id="rId10"/>
    <p:sldId id="297" r:id="rId11"/>
    <p:sldId id="298" r:id="rId12"/>
    <p:sldId id="299" r:id="rId13"/>
    <p:sldId id="300" r:id="rId14"/>
    <p:sldId id="301" r:id="rId15"/>
    <p:sldId id="302" r:id="rId16"/>
    <p:sldId id="303" r:id="rId17"/>
    <p:sldId id="304" r:id="rId18"/>
    <p:sldId id="305" r:id="rId19"/>
    <p:sldId id="306" r:id="rId20"/>
    <p:sldId id="307" r:id="rId21"/>
    <p:sldId id="308" r:id="rId22"/>
    <p:sldId id="309" r:id="rId23"/>
    <p:sldId id="310" r:id="rId24"/>
    <p:sldId id="311" r:id="rId25"/>
    <p:sldId id="312" r:id="rId26"/>
    <p:sldId id="313" r:id="rId27"/>
    <p:sldId id="314" r:id="rId28"/>
    <p:sldId id="315" r:id="rId29"/>
    <p:sldId id="264" r:id="rId30"/>
    <p:sldId id="258" r:id="rId31"/>
    <p:sldId id="268" r:id="rId32"/>
    <p:sldId id="269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59" r:id="rId41"/>
    <p:sldId id="265" r:id="rId42"/>
    <p:sldId id="266" r:id="rId43"/>
    <p:sldId id="274" r:id="rId44"/>
    <p:sldId id="275" r:id="rId45"/>
    <p:sldId id="277" r:id="rId46"/>
    <p:sldId id="276" r:id="rId47"/>
    <p:sldId id="278" r:id="rId48"/>
    <p:sldId id="279" r:id="rId49"/>
    <p:sldId id="280" r:id="rId50"/>
    <p:sldId id="282" r:id="rId51"/>
    <p:sldId id="281" r:id="rId52"/>
    <p:sldId id="283" r:id="rId53"/>
    <p:sldId id="284" r:id="rId54"/>
    <p:sldId id="285" r:id="rId55"/>
    <p:sldId id="286" r:id="rId56"/>
    <p:sldId id="287" r:id="rId57"/>
    <p:sldId id="263" r:id="rId5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dirty="0"/>
              <a:t>Medien als Informationsquellen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Internet</c:v>
                </c:pt>
              </c:strCache>
            </c:strRef>
          </c:tx>
          <c:spPr>
            <a:ln w="50800" cap="rnd" cmpd="sng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76200">
                <a:solidFill>
                  <a:schemeClr val="accent1"/>
                </a:solidFill>
              </a:ln>
              <a:effectLst/>
            </c:spPr>
          </c:marker>
          <c:cat>
            <c:numRef>
              <c:f>Tabelle1!$A$2:$A$10</c:f>
              <c:numCache>
                <c:formatCode>General</c:formatCode>
                <c:ptCount val="9"/>
                <c:pt idx="0">
                  <c:v>2002</c:v>
                </c:pt>
                <c:pt idx="1">
                  <c:v>2004</c:v>
                </c:pt>
                <c:pt idx="2">
                  <c:v>2006</c:v>
                </c:pt>
                <c:pt idx="3">
                  <c:v>2008</c:v>
                </c:pt>
                <c:pt idx="4">
                  <c:v>2010</c:v>
                </c:pt>
                <c:pt idx="5">
                  <c:v>2012</c:v>
                </c:pt>
                <c:pt idx="6">
                  <c:v>2013</c:v>
                </c:pt>
                <c:pt idx="7">
                  <c:v>2014</c:v>
                </c:pt>
                <c:pt idx="8">
                  <c:v>2015</c:v>
                </c:pt>
              </c:numCache>
            </c:numRef>
          </c:cat>
          <c:val>
            <c:numRef>
              <c:f>Tabelle1!$B$2:$B$10</c:f>
              <c:numCache>
                <c:formatCode>General</c:formatCode>
                <c:ptCount val="9"/>
                <c:pt idx="0">
                  <c:v>28</c:v>
                </c:pt>
                <c:pt idx="1">
                  <c:v>37</c:v>
                </c:pt>
                <c:pt idx="2">
                  <c:v>43</c:v>
                </c:pt>
                <c:pt idx="3">
                  <c:v>51</c:v>
                </c:pt>
                <c:pt idx="4">
                  <c:v>57</c:v>
                </c:pt>
                <c:pt idx="5">
                  <c:v>61</c:v>
                </c:pt>
                <c:pt idx="6">
                  <c:v>62</c:v>
                </c:pt>
                <c:pt idx="7">
                  <c:v>64</c:v>
                </c:pt>
                <c:pt idx="8">
                  <c:v>68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F4F-41DA-8A67-A619A51D9D9D}"/>
            </c:ext>
          </c:extLst>
        </c:ser>
        <c:ser>
          <c:idx val="1"/>
          <c:order val="1"/>
          <c:tx>
            <c:strRef>
              <c:f>Tabelle1!$C$1</c:f>
              <c:strCache>
                <c:ptCount val="1"/>
                <c:pt idx="0">
                  <c:v>Fernsehen</c:v>
                </c:pt>
              </c:strCache>
            </c:strRef>
          </c:tx>
          <c:spPr>
            <a:ln w="5080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76200">
                <a:solidFill>
                  <a:schemeClr val="accent2"/>
                </a:solidFill>
              </a:ln>
              <a:effectLst/>
            </c:spPr>
          </c:marker>
          <c:cat>
            <c:numRef>
              <c:f>Tabelle1!$A$2:$A$10</c:f>
              <c:numCache>
                <c:formatCode>General</c:formatCode>
                <c:ptCount val="9"/>
                <c:pt idx="0">
                  <c:v>2002</c:v>
                </c:pt>
                <c:pt idx="1">
                  <c:v>2004</c:v>
                </c:pt>
                <c:pt idx="2">
                  <c:v>2006</c:v>
                </c:pt>
                <c:pt idx="3">
                  <c:v>2008</c:v>
                </c:pt>
                <c:pt idx="4">
                  <c:v>2010</c:v>
                </c:pt>
                <c:pt idx="5">
                  <c:v>2012</c:v>
                </c:pt>
                <c:pt idx="6">
                  <c:v>2013</c:v>
                </c:pt>
                <c:pt idx="7">
                  <c:v>2014</c:v>
                </c:pt>
                <c:pt idx="8">
                  <c:v>2015</c:v>
                </c:pt>
              </c:numCache>
            </c:numRef>
          </c:cat>
          <c:val>
            <c:numRef>
              <c:f>Tabelle1!$C$2:$C$10</c:f>
              <c:numCache>
                <c:formatCode>General</c:formatCode>
                <c:ptCount val="9"/>
                <c:pt idx="0">
                  <c:v>73</c:v>
                </c:pt>
                <c:pt idx="1">
                  <c:v>73</c:v>
                </c:pt>
                <c:pt idx="2">
                  <c:v>69</c:v>
                </c:pt>
                <c:pt idx="3">
                  <c:v>64</c:v>
                </c:pt>
                <c:pt idx="4">
                  <c:v>63</c:v>
                </c:pt>
                <c:pt idx="5">
                  <c:v>62</c:v>
                </c:pt>
                <c:pt idx="6">
                  <c:v>62</c:v>
                </c:pt>
                <c:pt idx="7">
                  <c:v>62</c:v>
                </c:pt>
                <c:pt idx="8">
                  <c:v>57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6F4F-41DA-8A67-A619A51D9D9D}"/>
            </c:ext>
          </c:extLst>
        </c:ser>
        <c:ser>
          <c:idx val="2"/>
          <c:order val="2"/>
          <c:tx>
            <c:strRef>
              <c:f>Tabelle1!$D$1</c:f>
              <c:strCache>
                <c:ptCount val="1"/>
                <c:pt idx="0">
                  <c:v>Zeitungen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numRef>
              <c:f>Tabelle1!$A$2:$A$10</c:f>
              <c:numCache>
                <c:formatCode>General</c:formatCode>
                <c:ptCount val="9"/>
                <c:pt idx="0">
                  <c:v>2002</c:v>
                </c:pt>
                <c:pt idx="1">
                  <c:v>2004</c:v>
                </c:pt>
                <c:pt idx="2">
                  <c:v>2006</c:v>
                </c:pt>
                <c:pt idx="3">
                  <c:v>2008</c:v>
                </c:pt>
                <c:pt idx="4">
                  <c:v>2010</c:v>
                </c:pt>
                <c:pt idx="5">
                  <c:v>2012</c:v>
                </c:pt>
                <c:pt idx="6">
                  <c:v>2013</c:v>
                </c:pt>
                <c:pt idx="7">
                  <c:v>2014</c:v>
                </c:pt>
                <c:pt idx="8">
                  <c:v>2015</c:v>
                </c:pt>
              </c:numCache>
            </c:numRef>
          </c:cat>
          <c:val>
            <c:numRef>
              <c:f>Tabelle1!$D$2:$D$10</c:f>
              <c:numCache>
                <c:formatCode>General</c:formatCode>
                <c:ptCount val="9"/>
                <c:pt idx="0">
                  <c:v>61</c:v>
                </c:pt>
                <c:pt idx="1">
                  <c:v>60</c:v>
                </c:pt>
                <c:pt idx="2">
                  <c:v>53</c:v>
                </c:pt>
                <c:pt idx="3">
                  <c:v>50</c:v>
                </c:pt>
                <c:pt idx="4">
                  <c:v>49</c:v>
                </c:pt>
                <c:pt idx="5">
                  <c:v>48</c:v>
                </c:pt>
                <c:pt idx="6">
                  <c:v>48</c:v>
                </c:pt>
                <c:pt idx="7">
                  <c:v>47</c:v>
                </c:pt>
                <c:pt idx="8">
                  <c:v>47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6F4F-41DA-8A67-A619A51D9D9D}"/>
            </c:ext>
          </c:extLst>
        </c:ser>
        <c:ser>
          <c:idx val="3"/>
          <c:order val="3"/>
          <c:tx>
            <c:strRef>
              <c:f>Tabelle1!$E$1</c:f>
              <c:strCache>
                <c:ptCount val="1"/>
                <c:pt idx="0">
                  <c:v>Zeitschriften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cat>
            <c:numRef>
              <c:f>Tabelle1!$A$2:$A$10</c:f>
              <c:numCache>
                <c:formatCode>General</c:formatCode>
                <c:ptCount val="9"/>
                <c:pt idx="0">
                  <c:v>2002</c:v>
                </c:pt>
                <c:pt idx="1">
                  <c:v>2004</c:v>
                </c:pt>
                <c:pt idx="2">
                  <c:v>2006</c:v>
                </c:pt>
                <c:pt idx="3">
                  <c:v>2008</c:v>
                </c:pt>
                <c:pt idx="4">
                  <c:v>2010</c:v>
                </c:pt>
                <c:pt idx="5">
                  <c:v>2012</c:v>
                </c:pt>
                <c:pt idx="6">
                  <c:v>2013</c:v>
                </c:pt>
                <c:pt idx="7">
                  <c:v>2014</c:v>
                </c:pt>
                <c:pt idx="8">
                  <c:v>2015</c:v>
                </c:pt>
              </c:numCache>
            </c:numRef>
          </c:cat>
          <c:val>
            <c:numRef>
              <c:f>Tabelle1!$E$2:$E$10</c:f>
              <c:numCache>
                <c:formatCode>General</c:formatCode>
                <c:ptCount val="9"/>
                <c:pt idx="0">
                  <c:v>44</c:v>
                </c:pt>
                <c:pt idx="1">
                  <c:v>43</c:v>
                </c:pt>
                <c:pt idx="2">
                  <c:v>40</c:v>
                </c:pt>
                <c:pt idx="3">
                  <c:v>38</c:v>
                </c:pt>
                <c:pt idx="4">
                  <c:v>37</c:v>
                </c:pt>
                <c:pt idx="5">
                  <c:v>35</c:v>
                </c:pt>
                <c:pt idx="6">
                  <c:v>35</c:v>
                </c:pt>
                <c:pt idx="7">
                  <c:v>34</c:v>
                </c:pt>
                <c:pt idx="8">
                  <c:v>35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6F4F-41DA-8A67-A619A51D9D9D}"/>
            </c:ext>
          </c:extLst>
        </c:ser>
        <c:ser>
          <c:idx val="4"/>
          <c:order val="4"/>
          <c:tx>
            <c:strRef>
              <c:f>Tabelle1!$F$1</c:f>
              <c:strCache>
                <c:ptCount val="1"/>
                <c:pt idx="0">
                  <c:v>Radio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cat>
            <c:numRef>
              <c:f>Tabelle1!$A$2:$A$10</c:f>
              <c:numCache>
                <c:formatCode>General</c:formatCode>
                <c:ptCount val="9"/>
                <c:pt idx="0">
                  <c:v>2002</c:v>
                </c:pt>
                <c:pt idx="1">
                  <c:v>2004</c:v>
                </c:pt>
                <c:pt idx="2">
                  <c:v>2006</c:v>
                </c:pt>
                <c:pt idx="3">
                  <c:v>2008</c:v>
                </c:pt>
                <c:pt idx="4">
                  <c:v>2010</c:v>
                </c:pt>
                <c:pt idx="5">
                  <c:v>2012</c:v>
                </c:pt>
                <c:pt idx="6">
                  <c:v>2013</c:v>
                </c:pt>
                <c:pt idx="7">
                  <c:v>2014</c:v>
                </c:pt>
                <c:pt idx="8">
                  <c:v>2015</c:v>
                </c:pt>
              </c:numCache>
            </c:numRef>
          </c:cat>
          <c:val>
            <c:numRef>
              <c:f>Tabelle1!$F$2:$F$10</c:f>
              <c:numCache>
                <c:formatCode>General</c:formatCode>
                <c:ptCount val="9"/>
                <c:pt idx="0">
                  <c:v>32</c:v>
                </c:pt>
                <c:pt idx="1">
                  <c:v>34</c:v>
                </c:pt>
                <c:pt idx="2">
                  <c:v>32</c:v>
                </c:pt>
                <c:pt idx="3">
                  <c:v>30</c:v>
                </c:pt>
                <c:pt idx="4">
                  <c:v>29</c:v>
                </c:pt>
                <c:pt idx="5">
                  <c:v>29</c:v>
                </c:pt>
                <c:pt idx="6">
                  <c:v>30</c:v>
                </c:pt>
                <c:pt idx="7">
                  <c:v>30</c:v>
                </c:pt>
                <c:pt idx="8">
                  <c:v>30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6F4F-41DA-8A67-A619A51D9D9D}"/>
            </c:ext>
          </c:extLst>
        </c:ser>
        <c:ser>
          <c:idx val="5"/>
          <c:order val="5"/>
          <c:tx>
            <c:strRef>
              <c:f>Tabelle1!$G$1</c:f>
              <c:strCache>
                <c:ptCount val="1"/>
                <c:pt idx="0">
                  <c:v>Spezifische Zeitschriften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cat>
            <c:numRef>
              <c:f>Tabelle1!$A$2:$A$10</c:f>
              <c:numCache>
                <c:formatCode>General</c:formatCode>
                <c:ptCount val="9"/>
                <c:pt idx="0">
                  <c:v>2002</c:v>
                </c:pt>
                <c:pt idx="1">
                  <c:v>2004</c:v>
                </c:pt>
                <c:pt idx="2">
                  <c:v>2006</c:v>
                </c:pt>
                <c:pt idx="3">
                  <c:v>2008</c:v>
                </c:pt>
                <c:pt idx="4">
                  <c:v>2010</c:v>
                </c:pt>
                <c:pt idx="5">
                  <c:v>2012</c:v>
                </c:pt>
                <c:pt idx="6">
                  <c:v>2013</c:v>
                </c:pt>
                <c:pt idx="7">
                  <c:v>2014</c:v>
                </c:pt>
                <c:pt idx="8">
                  <c:v>2015</c:v>
                </c:pt>
              </c:numCache>
            </c:numRef>
          </c:cat>
          <c:val>
            <c:numRef>
              <c:f>Tabelle1!$G$2:$G$10</c:f>
              <c:numCache>
                <c:formatCode>General</c:formatCode>
                <c:ptCount val="9"/>
                <c:pt idx="0">
                  <c:v>26</c:v>
                </c:pt>
                <c:pt idx="1">
                  <c:v>24</c:v>
                </c:pt>
                <c:pt idx="2">
                  <c:v>23</c:v>
                </c:pt>
                <c:pt idx="3">
                  <c:v>23</c:v>
                </c:pt>
                <c:pt idx="4">
                  <c:v>22</c:v>
                </c:pt>
                <c:pt idx="5">
                  <c:v>20</c:v>
                </c:pt>
                <c:pt idx="6">
                  <c:v>20</c:v>
                </c:pt>
                <c:pt idx="7">
                  <c:v>19</c:v>
                </c:pt>
                <c:pt idx="8">
                  <c:v>19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6F4F-41DA-8A67-A619A51D9D9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703014920"/>
        <c:axId val="703016232"/>
      </c:lineChart>
      <c:catAx>
        <c:axId val="7030149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703016232"/>
        <c:crosses val="autoZero"/>
        <c:auto val="1"/>
        <c:lblAlgn val="ctr"/>
        <c:lblOffset val="100"/>
        <c:noMultiLvlLbl val="0"/>
      </c:catAx>
      <c:valAx>
        <c:axId val="703016232"/>
        <c:scaling>
          <c:orientation val="minMax"/>
          <c:max val="1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70301492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r"/>
      <c:layout>
        <c:manualLayout>
          <c:xMode val="edge"/>
          <c:yMode val="edge"/>
          <c:x val="0.81100783597702464"/>
          <c:y val="0.22686608119157825"/>
          <c:w val="0.17812259880558409"/>
          <c:h val="0.772808731475238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  <c:userShapes r:id="rId4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Internet</a:t>
            </a:r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Anteil der Nutzer in %</c:v>
                </c:pt>
              </c:strCache>
            </c:strRef>
          </c:tx>
          <c:spPr>
            <a:ln w="317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17"/>
            <c:spPr>
              <a:solidFill>
                <a:schemeClr val="accent1"/>
              </a:solidFill>
              <a:ln>
                <a:noFill/>
              </a:ln>
              <a:effectLst/>
            </c:spPr>
          </c:marker>
          <c:dLbls>
            <c:dLbl>
              <c:idx val="0"/>
              <c:layout>
                <c:manualLayout>
                  <c:x val="-6.6252473347590699E-2"/>
                  <c:y val="4.0860994939947208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97" b="1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8.3925968332772022E-2"/>
                      <c:h val="9.8095574280830405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7-D9F0-4A77-93C5-03C40714A7EB}"/>
                </c:ext>
              </c:extLst>
            </c:dLbl>
            <c:dLbl>
              <c:idx val="1"/>
              <c:layout>
                <c:manualLayout>
                  <c:x val="-5.837583007302876E-2"/>
                  <c:y val="4.0860994939947208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97" b="1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6-D9F0-4A77-93C5-03C40714A7EB}"/>
                </c:ext>
              </c:extLst>
            </c:dLbl>
            <c:dLbl>
              <c:idx val="2"/>
              <c:layout>
                <c:manualLayout>
                  <c:x val="-5.9306972695408348E-2"/>
                  <c:y val="4.0860994939947264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97" b="1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0-D9F0-4A77-93C5-03C40714A7EB}"/>
                </c:ext>
              </c:extLst>
            </c:dLbl>
            <c:dLbl>
              <c:idx val="3"/>
              <c:layout>
                <c:manualLayout>
                  <c:x val="-5.9168175614372896E-2"/>
                  <c:y val="4.0860994939947208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1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D9F0-4A77-93C5-03C40714A7EB}"/>
                </c:ext>
              </c:extLst>
            </c:dLbl>
            <c:dLbl>
              <c:idx val="4"/>
              <c:layout>
                <c:manualLayout>
                  <c:x val="-3.5647716979272784E-2"/>
                  <c:y val="4.6698279931368235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1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D9F0-4A77-93C5-03C40714A7EB}"/>
                </c:ext>
              </c:extLst>
            </c:dLbl>
            <c:dLbl>
              <c:idx val="5"/>
              <c:layout>
                <c:manualLayout>
                  <c:x val="-6.6252473347590699E-2"/>
                  <c:y val="3.5023709948526126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97" b="1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7.9299398964923509E-2"/>
                      <c:h val="6.3071864332304231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D9F0-4A77-93C5-03C40714A7EB}"/>
                </c:ext>
              </c:extLst>
            </c:dLbl>
            <c:dLbl>
              <c:idx val="6"/>
              <c:layout>
                <c:manualLayout>
                  <c:x val="-6.0000958100585623E-2"/>
                  <c:y val="3.5023709948526174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1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D9F0-4A77-93C5-03C40714A7EB}"/>
                </c:ext>
              </c:extLst>
            </c:dLbl>
            <c:dLbl>
              <c:idx val="7"/>
              <c:layout>
                <c:manualLayout>
                  <c:x val="-5.229844869671909E-2"/>
                  <c:y val="3.5023709948526126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1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D9F0-4A77-93C5-03C40714A7E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noFill/>
                    </a:ln>
                    <a:effectLst/>
                  </c:spPr>
                </c15:leaderLines>
              </c:ext>
            </c:extLst>
          </c:dLbls>
          <c:cat>
            <c:numRef>
              <c:f>Tabelle1!$A$2:$A$9</c:f>
              <c:numCache>
                <c:formatCode>General</c:formatCode>
                <c:ptCount val="8"/>
                <c:pt idx="0">
                  <c:v>2002</c:v>
                </c:pt>
                <c:pt idx="1">
                  <c:v>2004</c:v>
                </c:pt>
                <c:pt idx="2">
                  <c:v>2006</c:v>
                </c:pt>
                <c:pt idx="3">
                  <c:v>2008</c:v>
                </c:pt>
                <c:pt idx="4">
                  <c:v>2010</c:v>
                </c:pt>
                <c:pt idx="5">
                  <c:v>2012</c:v>
                </c:pt>
                <c:pt idx="6">
                  <c:v>2014</c:v>
                </c:pt>
                <c:pt idx="7">
                  <c:v>2015</c:v>
                </c:pt>
              </c:numCache>
            </c:numRef>
          </c:cat>
          <c:val>
            <c:numRef>
              <c:f>Tabelle1!$B$2:$B$9</c:f>
              <c:numCache>
                <c:formatCode>General</c:formatCode>
                <c:ptCount val="8"/>
                <c:pt idx="0">
                  <c:v>41.7</c:v>
                </c:pt>
                <c:pt idx="1">
                  <c:v>52.7</c:v>
                </c:pt>
                <c:pt idx="2">
                  <c:v>58.2</c:v>
                </c:pt>
                <c:pt idx="3">
                  <c:v>65.099999999999994</c:v>
                </c:pt>
                <c:pt idx="4">
                  <c:v>72</c:v>
                </c:pt>
                <c:pt idx="5">
                  <c:v>75.599999999999994</c:v>
                </c:pt>
                <c:pt idx="6">
                  <c:v>76.8</c:v>
                </c:pt>
                <c:pt idx="7">
                  <c:v>77.599999999999994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C00-4312-B48F-72D5F2F323D5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705662336"/>
        <c:axId val="705665288"/>
      </c:lineChart>
      <c:catAx>
        <c:axId val="7056623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705665288"/>
        <c:crosses val="autoZero"/>
        <c:auto val="1"/>
        <c:lblAlgn val="ctr"/>
        <c:lblOffset val="100"/>
        <c:noMultiLvlLbl val="0"/>
      </c:catAx>
      <c:valAx>
        <c:axId val="705665288"/>
        <c:scaling>
          <c:orientation val="minMax"/>
        </c:scaling>
        <c:delete val="1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70566233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de-DE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Nutzung in Minuten pro Tag im Durschnitt</c:v>
                </c:pt>
              </c:strCache>
            </c:strRef>
          </c:tx>
          <c:spPr>
            <a:ln w="317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17"/>
            <c:spPr>
              <a:solidFill>
                <a:schemeClr val="accent1"/>
              </a:solidFill>
              <a:ln>
                <a:noFill/>
              </a:ln>
              <a:effectLst/>
            </c:spPr>
          </c:marker>
          <c:dLbls>
            <c:dLbl>
              <c:idx val="0"/>
              <c:layout>
                <c:manualLayout>
                  <c:x val="-5.8873517857192498E-2"/>
                  <c:y val="3.2392640540467844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6FAC-4BFA-BF77-387EAADF9F65}"/>
                </c:ext>
              </c:extLst>
            </c:dLbl>
            <c:dLbl>
              <c:idx val="1"/>
              <c:layout>
                <c:manualLayout>
                  <c:x val="-4.9373190444554509E-2"/>
                  <c:y val="2.9447855036788949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6FAC-4BFA-BF77-387EAADF9F65}"/>
                </c:ext>
              </c:extLst>
            </c:dLbl>
            <c:dLbl>
              <c:idx val="2"/>
              <c:layout>
                <c:manualLayout>
                  <c:x val="-5.2916156552879026E-2"/>
                  <c:y val="3.8282211547825525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6FAC-4BFA-BF77-387EAADF9F65}"/>
                </c:ext>
              </c:extLst>
            </c:dLbl>
            <c:dLbl>
              <c:idx val="3"/>
              <c:layout>
                <c:manualLayout>
                  <c:x val="-4.7286604991047372E-2"/>
                  <c:y val="4.122699705150442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6FAC-4BFA-BF77-387EAADF9F65}"/>
                </c:ext>
              </c:extLst>
            </c:dLbl>
            <c:dLbl>
              <c:idx val="4"/>
              <c:layout>
                <c:manualLayout>
                  <c:x val="-5.1302323974507479E-2"/>
                  <c:y val="4.1226997051504531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6FAC-4BFA-BF77-387EAADF9F65}"/>
                </c:ext>
              </c:extLst>
            </c:dLbl>
            <c:dLbl>
              <c:idx val="5"/>
              <c:layout>
                <c:manualLayout>
                  <c:x val="-5.231096933598979E-2"/>
                  <c:y val="4.4171782555183427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6FAC-4BFA-BF77-387EAADF9F65}"/>
                </c:ext>
              </c:extLst>
            </c:dLbl>
            <c:dLbl>
              <c:idx val="6"/>
              <c:layout>
                <c:manualLayout>
                  <c:x val="-5.8955321378635447E-2"/>
                  <c:y val="3.8282211547825636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6FAC-4BFA-BF77-387EAADF9F65}"/>
                </c:ext>
              </c:extLst>
            </c:dLbl>
            <c:dLbl>
              <c:idx val="7"/>
              <c:layout>
                <c:manualLayout>
                  <c:x val="-5.5653794789910081E-2"/>
                  <c:y val="3.8282211547825636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6FAC-4BFA-BF77-387EAADF9F6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Tabelle1!$A$2:$A$9</c:f>
              <c:numCache>
                <c:formatCode>General</c:formatCode>
                <c:ptCount val="8"/>
                <c:pt idx="0">
                  <c:v>2002</c:v>
                </c:pt>
                <c:pt idx="1">
                  <c:v>2004</c:v>
                </c:pt>
                <c:pt idx="2">
                  <c:v>2006</c:v>
                </c:pt>
                <c:pt idx="3">
                  <c:v>2008</c:v>
                </c:pt>
                <c:pt idx="4">
                  <c:v>2010</c:v>
                </c:pt>
                <c:pt idx="5">
                  <c:v>2012</c:v>
                </c:pt>
                <c:pt idx="6">
                  <c:v>2014</c:v>
                </c:pt>
                <c:pt idx="7">
                  <c:v>2015</c:v>
                </c:pt>
              </c:numCache>
            </c:numRef>
          </c:cat>
          <c:val>
            <c:numRef>
              <c:f>Tabelle1!$B$2:$B$9</c:f>
              <c:numCache>
                <c:formatCode>General</c:formatCode>
                <c:ptCount val="8"/>
                <c:pt idx="0">
                  <c:v>35</c:v>
                </c:pt>
                <c:pt idx="1">
                  <c:v>43</c:v>
                </c:pt>
                <c:pt idx="2">
                  <c:v>48</c:v>
                </c:pt>
                <c:pt idx="3">
                  <c:v>58</c:v>
                </c:pt>
                <c:pt idx="4">
                  <c:v>77</c:v>
                </c:pt>
                <c:pt idx="5">
                  <c:v>83</c:v>
                </c:pt>
                <c:pt idx="6">
                  <c:v>111</c:v>
                </c:pt>
                <c:pt idx="7">
                  <c:v>109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1AB-476B-BF67-BE2A462C6828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424322080"/>
        <c:axId val="733119784"/>
      </c:lineChart>
      <c:catAx>
        <c:axId val="4243220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733119784"/>
        <c:crosses val="autoZero"/>
        <c:auto val="1"/>
        <c:lblAlgn val="ctr"/>
        <c:lblOffset val="100"/>
        <c:noMultiLvlLbl val="0"/>
      </c:catAx>
      <c:valAx>
        <c:axId val="733119784"/>
        <c:scaling>
          <c:orientation val="minMax"/>
        </c:scaling>
        <c:delete val="1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4243220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cap="all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  <a:p>
            <a:pPr>
              <a:defRPr/>
            </a:pPr>
            <a:endParaRPr lang="en-US"/>
          </a:p>
        </c:rich>
      </c:tx>
      <c:layout>
        <c:manualLayout>
          <c:xMode val="edge"/>
          <c:yMode val="edge"/>
          <c:x val="5.5389754691022169E-2"/>
          <c:y val="5.5482664676545041E-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cap="all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Tabelle1!$B$1</c:f>
              <c:strCache>
                <c:ptCount val="1"/>
                <c:pt idx="0">
                  <c:v>Verkauf</c:v>
                </c:pt>
              </c:strCache>
            </c:strRef>
          </c:tx>
          <c:dPt>
            <c:idx val="0"/>
            <c:bubble3D val="0"/>
            <c:explosion val="12"/>
            <c:spPr>
              <a:solidFill>
                <a:schemeClr val="accent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DEAD-4EB5-A885-A3FEAED56246}"/>
              </c:ext>
            </c:extLst>
          </c:dPt>
          <c:dPt>
            <c:idx val="1"/>
            <c:bubble3D val="0"/>
            <c:explosion val="14"/>
            <c:spPr>
              <a:solidFill>
                <a:schemeClr val="accent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6-DEAD-4EB5-A885-A3FEAED56246}"/>
              </c:ext>
            </c:extLst>
          </c:dPt>
          <c:dPt>
            <c:idx val="2"/>
            <c:bubble3D val="0"/>
            <c:explosion val="13"/>
            <c:spPr>
              <a:solidFill>
                <a:schemeClr val="accent3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DEAD-4EB5-A885-A3FEAED56246}"/>
              </c:ext>
            </c:extLst>
          </c:dPt>
          <c:dPt>
            <c:idx val="3"/>
            <c:bubble3D val="0"/>
            <c:explosion val="13"/>
            <c:spPr>
              <a:solidFill>
                <a:schemeClr val="accent4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2-DEAD-4EB5-A885-A3FEAED56246}"/>
              </c:ext>
            </c:extLst>
          </c:dPt>
          <c:dPt>
            <c:idx val="4"/>
            <c:bubble3D val="0"/>
            <c:explosion val="26"/>
            <c:spPr>
              <a:solidFill>
                <a:schemeClr val="accent5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DEAD-4EB5-A885-A3FEAED56246}"/>
              </c:ext>
            </c:extLst>
          </c:dPt>
          <c:dPt>
            <c:idx val="5"/>
            <c:bubble3D val="0"/>
            <c:explosion val="14"/>
            <c:spPr>
              <a:solidFill>
                <a:schemeClr val="accent6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4-DEAD-4EB5-A885-A3FEAED56246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7-DEAD-4EB5-A885-A3FEAED56246}"/>
                </c:ext>
              </c:extLst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6-DEAD-4EB5-A885-A3FEAED56246}"/>
                </c:ext>
              </c:extLst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3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5-DEAD-4EB5-A885-A3FEAED56246}"/>
                </c:ext>
              </c:extLst>
            </c:dLbl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4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2-DEAD-4EB5-A885-A3FEAED56246}"/>
                </c:ext>
              </c:extLst>
            </c:dLbl>
            <c:dLbl>
              <c:idx val="4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5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3-DEAD-4EB5-A885-A3FEAED56246}"/>
                </c:ext>
              </c:extLst>
            </c:dLbl>
            <c:dLbl>
              <c:idx val="5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6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4-DEAD-4EB5-A885-A3FEAED56246}"/>
                </c:ext>
              </c:extLst>
            </c:dLbl>
            <c:spPr>
              <a:noFill/>
              <a:ln>
                <a:noFill/>
              </a:ln>
              <a:effectLst/>
            </c:sp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Tabelle1!$A$2:$A$7</c:f>
              <c:strCache>
                <c:ptCount val="6"/>
                <c:pt idx="0">
                  <c:v>Nur E-Books</c:v>
                </c:pt>
                <c:pt idx="1">
                  <c:v>Eher E-Books</c:v>
                </c:pt>
                <c:pt idx="2">
                  <c:v>Beides gleich oft</c:v>
                </c:pt>
                <c:pt idx="3">
                  <c:v>Eher gedruckte Bücher</c:v>
                </c:pt>
                <c:pt idx="4">
                  <c:v>Nur gedrückte Bücher</c:v>
                </c:pt>
                <c:pt idx="5">
                  <c:v>Weiß nicht</c:v>
                </c:pt>
              </c:strCache>
            </c:strRef>
          </c:cat>
          <c:val>
            <c:numRef>
              <c:f>Tabelle1!$B$2:$B$7</c:f>
              <c:numCache>
                <c:formatCode>General</c:formatCode>
                <c:ptCount val="6"/>
                <c:pt idx="0">
                  <c:v>0.2</c:v>
                </c:pt>
                <c:pt idx="1">
                  <c:v>0.9</c:v>
                </c:pt>
                <c:pt idx="2">
                  <c:v>1.2</c:v>
                </c:pt>
                <c:pt idx="3">
                  <c:v>2.4</c:v>
                </c:pt>
                <c:pt idx="4">
                  <c:v>4.3</c:v>
                </c:pt>
                <c:pt idx="5">
                  <c:v>0.9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EAD-4EB5-A885-A3FEAED56246}"/>
            </c:ext>
          </c:extLst>
        </c:ser>
        <c:dLbls>
          <c:dLblPos val="out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b="0" dirty="0"/>
              <a:t>CO2</a:t>
            </a:r>
            <a:r>
              <a:rPr lang="de-DE" baseline="0" dirty="0"/>
              <a:t> Verbrauch in der Herstellung des jeweiligen Mediums in kg</a:t>
            </a:r>
            <a:endParaRPr lang="de-DE" dirty="0"/>
          </a:p>
        </c:rich>
      </c:tx>
      <c:layout>
        <c:manualLayout>
          <c:xMode val="edge"/>
          <c:yMode val="edge"/>
          <c:x val="0.18965270645517138"/>
          <c:y val="3.53312302839116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>
        <c:manualLayout>
          <c:layoutTarget val="inner"/>
          <c:xMode val="edge"/>
          <c:yMode val="edge"/>
          <c:x val="2.4929492114471284E-2"/>
          <c:y val="0.15383921783599525"/>
          <c:w val="0.95812992125984253"/>
          <c:h val="0.59317161380064087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1 Exemplar</c:v>
                </c:pt>
              </c:strCache>
            </c:strRef>
          </c:tx>
          <c:spPr>
            <a:solidFill>
              <a:schemeClr val="accent1">
                <a:tint val="43000"/>
              </a:schemeClr>
            </a:solidFill>
            <a:ln>
              <a:noFill/>
            </a:ln>
            <a:effectLst/>
          </c:spPr>
          <c:invertIfNegative val="0"/>
          <c:cat>
            <c:strRef>
              <c:f>Tabelle1!$A$2:$A$3</c:f>
              <c:strCache>
                <c:ptCount val="2"/>
                <c:pt idx="0">
                  <c:v>E-Book</c:v>
                </c:pt>
                <c:pt idx="1">
                  <c:v>Buch </c:v>
                </c:pt>
              </c:strCache>
            </c:strRef>
          </c:cat>
          <c:val>
            <c:numRef>
              <c:f>Tabelle1!$B$2:$B$3</c:f>
              <c:numCache>
                <c:formatCode>General</c:formatCode>
                <c:ptCount val="2"/>
                <c:pt idx="0">
                  <c:v>8</c:v>
                </c:pt>
                <c:pt idx="1">
                  <c:v>0.8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6DA-42FE-AA17-170D4131368F}"/>
            </c:ext>
          </c:extLst>
        </c:ser>
        <c:ser>
          <c:idx val="1"/>
          <c:order val="1"/>
          <c:tx>
            <c:strRef>
              <c:f>Tabelle1!$C$1</c:f>
              <c:strCache>
                <c:ptCount val="1"/>
                <c:pt idx="0">
                  <c:v>2 Exemplare</c:v>
                </c:pt>
              </c:strCache>
            </c:strRef>
          </c:tx>
          <c:spPr>
            <a:solidFill>
              <a:schemeClr val="accent1">
                <a:tint val="56000"/>
              </a:schemeClr>
            </a:solidFill>
            <a:ln>
              <a:noFill/>
            </a:ln>
            <a:effectLst/>
          </c:spPr>
          <c:invertIfNegative val="0"/>
          <c:cat>
            <c:strRef>
              <c:f>Tabelle1!$A$2:$A$3</c:f>
              <c:strCache>
                <c:ptCount val="2"/>
                <c:pt idx="0">
                  <c:v>E-Book</c:v>
                </c:pt>
                <c:pt idx="1">
                  <c:v>Buch </c:v>
                </c:pt>
              </c:strCache>
            </c:strRef>
          </c:cat>
          <c:val>
            <c:numRef>
              <c:f>Tabelle1!$C$2:$C$3</c:f>
              <c:numCache>
                <c:formatCode>General</c:formatCode>
                <c:ptCount val="2"/>
                <c:pt idx="1">
                  <c:v>0.8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6DA-42FE-AA17-170D4131368F}"/>
            </c:ext>
          </c:extLst>
        </c:ser>
        <c:ser>
          <c:idx val="2"/>
          <c:order val="2"/>
          <c:tx>
            <c:strRef>
              <c:f>Tabelle1!$D$1</c:f>
              <c:strCache>
                <c:ptCount val="1"/>
                <c:pt idx="0">
                  <c:v>3 Exemplare</c:v>
                </c:pt>
              </c:strCache>
            </c:strRef>
          </c:tx>
          <c:spPr>
            <a:solidFill>
              <a:schemeClr val="accent1">
                <a:tint val="69000"/>
              </a:schemeClr>
            </a:solidFill>
            <a:ln>
              <a:noFill/>
            </a:ln>
            <a:effectLst/>
          </c:spPr>
          <c:invertIfNegative val="0"/>
          <c:cat>
            <c:strRef>
              <c:f>Tabelle1!$A$2:$A$3</c:f>
              <c:strCache>
                <c:ptCount val="2"/>
                <c:pt idx="0">
                  <c:v>E-Book</c:v>
                </c:pt>
                <c:pt idx="1">
                  <c:v>Buch </c:v>
                </c:pt>
              </c:strCache>
            </c:strRef>
          </c:cat>
          <c:val>
            <c:numRef>
              <c:f>Tabelle1!$D$2:$D$3</c:f>
              <c:numCache>
                <c:formatCode>General</c:formatCode>
                <c:ptCount val="2"/>
                <c:pt idx="1">
                  <c:v>0.8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6DA-42FE-AA17-170D4131368F}"/>
            </c:ext>
          </c:extLst>
        </c:ser>
        <c:ser>
          <c:idx val="3"/>
          <c:order val="3"/>
          <c:tx>
            <c:strRef>
              <c:f>Tabelle1!$E$1</c:f>
              <c:strCache>
                <c:ptCount val="1"/>
                <c:pt idx="0">
                  <c:v>4 Exemplare</c:v>
                </c:pt>
              </c:strCache>
            </c:strRef>
          </c:tx>
          <c:spPr>
            <a:solidFill>
              <a:schemeClr val="accent1">
                <a:tint val="81000"/>
              </a:schemeClr>
            </a:solidFill>
            <a:ln>
              <a:noFill/>
            </a:ln>
            <a:effectLst/>
          </c:spPr>
          <c:invertIfNegative val="0"/>
          <c:cat>
            <c:strRef>
              <c:f>Tabelle1!$A$2:$A$3</c:f>
              <c:strCache>
                <c:ptCount val="2"/>
                <c:pt idx="0">
                  <c:v>E-Book</c:v>
                </c:pt>
                <c:pt idx="1">
                  <c:v>Buch </c:v>
                </c:pt>
              </c:strCache>
            </c:strRef>
          </c:cat>
          <c:val>
            <c:numRef>
              <c:f>Tabelle1!$E$2:$E$3</c:f>
              <c:numCache>
                <c:formatCode>General</c:formatCode>
                <c:ptCount val="2"/>
                <c:pt idx="1">
                  <c:v>0.8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B6DA-42FE-AA17-170D4131368F}"/>
            </c:ext>
          </c:extLst>
        </c:ser>
        <c:ser>
          <c:idx val="4"/>
          <c:order val="4"/>
          <c:tx>
            <c:strRef>
              <c:f>Tabelle1!$F$1</c:f>
              <c:strCache>
                <c:ptCount val="1"/>
                <c:pt idx="0">
                  <c:v>5 Exemplare</c:v>
                </c:pt>
              </c:strCache>
            </c:strRef>
          </c:tx>
          <c:spPr>
            <a:solidFill>
              <a:schemeClr val="accent1">
                <a:tint val="94000"/>
              </a:schemeClr>
            </a:solidFill>
            <a:ln>
              <a:noFill/>
            </a:ln>
            <a:effectLst/>
          </c:spPr>
          <c:invertIfNegative val="0"/>
          <c:cat>
            <c:strRef>
              <c:f>Tabelle1!$A$2:$A$3</c:f>
              <c:strCache>
                <c:ptCount val="2"/>
                <c:pt idx="0">
                  <c:v>E-Book</c:v>
                </c:pt>
                <c:pt idx="1">
                  <c:v>Buch </c:v>
                </c:pt>
              </c:strCache>
            </c:strRef>
          </c:cat>
          <c:val>
            <c:numRef>
              <c:f>Tabelle1!$F$2:$F$3</c:f>
              <c:numCache>
                <c:formatCode>General</c:formatCode>
                <c:ptCount val="2"/>
                <c:pt idx="1">
                  <c:v>0.8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B6DA-42FE-AA17-170D4131368F}"/>
            </c:ext>
          </c:extLst>
        </c:ser>
        <c:ser>
          <c:idx val="5"/>
          <c:order val="5"/>
          <c:tx>
            <c:strRef>
              <c:f>Tabelle1!$G$1</c:f>
              <c:strCache>
                <c:ptCount val="1"/>
                <c:pt idx="0">
                  <c:v>6 Exemplare</c:v>
                </c:pt>
              </c:strCache>
            </c:strRef>
          </c:tx>
          <c:spPr>
            <a:solidFill>
              <a:schemeClr val="accent1">
                <a:shade val="93000"/>
              </a:schemeClr>
            </a:solidFill>
            <a:ln>
              <a:noFill/>
            </a:ln>
            <a:effectLst/>
          </c:spPr>
          <c:invertIfNegative val="0"/>
          <c:cat>
            <c:strRef>
              <c:f>Tabelle1!$A$2:$A$3</c:f>
              <c:strCache>
                <c:ptCount val="2"/>
                <c:pt idx="0">
                  <c:v>E-Book</c:v>
                </c:pt>
                <c:pt idx="1">
                  <c:v>Buch </c:v>
                </c:pt>
              </c:strCache>
            </c:strRef>
          </c:cat>
          <c:val>
            <c:numRef>
              <c:f>Tabelle1!$G$2:$G$3</c:f>
              <c:numCache>
                <c:formatCode>General</c:formatCode>
                <c:ptCount val="2"/>
                <c:pt idx="1">
                  <c:v>0.8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B6DA-42FE-AA17-170D4131368F}"/>
            </c:ext>
          </c:extLst>
        </c:ser>
        <c:ser>
          <c:idx val="6"/>
          <c:order val="6"/>
          <c:tx>
            <c:strRef>
              <c:f>Tabelle1!$H$1</c:f>
              <c:strCache>
                <c:ptCount val="1"/>
                <c:pt idx="0">
                  <c:v>7 Exemplare</c:v>
                </c:pt>
              </c:strCache>
            </c:strRef>
          </c:tx>
          <c:spPr>
            <a:solidFill>
              <a:schemeClr val="accent1">
                <a:shade val="80000"/>
              </a:schemeClr>
            </a:solidFill>
            <a:ln>
              <a:noFill/>
            </a:ln>
            <a:effectLst/>
          </c:spPr>
          <c:invertIfNegative val="0"/>
          <c:cat>
            <c:strRef>
              <c:f>Tabelle1!$A$2:$A$3</c:f>
              <c:strCache>
                <c:ptCount val="2"/>
                <c:pt idx="0">
                  <c:v>E-Book</c:v>
                </c:pt>
                <c:pt idx="1">
                  <c:v>Buch </c:v>
                </c:pt>
              </c:strCache>
            </c:strRef>
          </c:cat>
          <c:val>
            <c:numRef>
              <c:f>Tabelle1!$H$2:$H$3</c:f>
              <c:numCache>
                <c:formatCode>General</c:formatCode>
                <c:ptCount val="2"/>
                <c:pt idx="1">
                  <c:v>0.8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B6DA-42FE-AA17-170D4131368F}"/>
            </c:ext>
          </c:extLst>
        </c:ser>
        <c:ser>
          <c:idx val="7"/>
          <c:order val="7"/>
          <c:tx>
            <c:strRef>
              <c:f>Tabelle1!$I$1</c:f>
              <c:strCache>
                <c:ptCount val="1"/>
                <c:pt idx="0">
                  <c:v>8 Exemplare</c:v>
                </c:pt>
              </c:strCache>
            </c:strRef>
          </c:tx>
          <c:spPr>
            <a:solidFill>
              <a:schemeClr val="accent1">
                <a:shade val="68000"/>
              </a:schemeClr>
            </a:solidFill>
            <a:ln>
              <a:noFill/>
            </a:ln>
            <a:effectLst/>
          </c:spPr>
          <c:invertIfNegative val="0"/>
          <c:cat>
            <c:strRef>
              <c:f>Tabelle1!$A$2:$A$3</c:f>
              <c:strCache>
                <c:ptCount val="2"/>
                <c:pt idx="0">
                  <c:v>E-Book</c:v>
                </c:pt>
                <c:pt idx="1">
                  <c:v>Buch </c:v>
                </c:pt>
              </c:strCache>
            </c:strRef>
          </c:cat>
          <c:val>
            <c:numRef>
              <c:f>Tabelle1!$I$2:$I$3</c:f>
              <c:numCache>
                <c:formatCode>General</c:formatCode>
                <c:ptCount val="2"/>
                <c:pt idx="1">
                  <c:v>0.8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B6DA-42FE-AA17-170D4131368F}"/>
            </c:ext>
          </c:extLst>
        </c:ser>
        <c:ser>
          <c:idx val="8"/>
          <c:order val="8"/>
          <c:tx>
            <c:strRef>
              <c:f>Tabelle1!$J$1</c:f>
              <c:strCache>
                <c:ptCount val="1"/>
                <c:pt idx="0">
                  <c:v>9 Exemplare</c:v>
                </c:pt>
              </c:strCache>
            </c:strRef>
          </c:tx>
          <c:spPr>
            <a:solidFill>
              <a:schemeClr val="accent1">
                <a:shade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Tabelle1!$A$2:$A$3</c:f>
              <c:strCache>
                <c:ptCount val="2"/>
                <c:pt idx="0">
                  <c:v>E-Book</c:v>
                </c:pt>
                <c:pt idx="1">
                  <c:v>Buch </c:v>
                </c:pt>
              </c:strCache>
            </c:strRef>
          </c:cat>
          <c:val>
            <c:numRef>
              <c:f>Tabelle1!$J$2:$J$3</c:f>
              <c:numCache>
                <c:formatCode>General</c:formatCode>
                <c:ptCount val="2"/>
                <c:pt idx="1">
                  <c:v>0.8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B6DA-42FE-AA17-170D4131368F}"/>
            </c:ext>
          </c:extLst>
        </c:ser>
        <c:ser>
          <c:idx val="9"/>
          <c:order val="9"/>
          <c:tx>
            <c:strRef>
              <c:f>Tabelle1!$K$1</c:f>
              <c:strCache>
                <c:ptCount val="1"/>
                <c:pt idx="0">
                  <c:v>10 Exemplare</c:v>
                </c:pt>
              </c:strCache>
            </c:strRef>
          </c:tx>
          <c:spPr>
            <a:solidFill>
              <a:schemeClr val="accent1">
                <a:shade val="42000"/>
              </a:schemeClr>
            </a:solidFill>
            <a:ln>
              <a:noFill/>
            </a:ln>
            <a:effectLst/>
          </c:spPr>
          <c:invertIfNegative val="0"/>
          <c:cat>
            <c:strRef>
              <c:f>Tabelle1!$A$2:$A$3</c:f>
              <c:strCache>
                <c:ptCount val="2"/>
                <c:pt idx="0">
                  <c:v>E-Book</c:v>
                </c:pt>
                <c:pt idx="1">
                  <c:v>Buch </c:v>
                </c:pt>
              </c:strCache>
            </c:strRef>
          </c:cat>
          <c:val>
            <c:numRef>
              <c:f>Tabelle1!$K$2:$K$3</c:f>
              <c:numCache>
                <c:formatCode>General</c:formatCode>
                <c:ptCount val="2"/>
                <c:pt idx="1">
                  <c:v>0.8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B6DA-42FE-AA17-170D4131368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33892584"/>
        <c:axId val="133891928"/>
      </c:barChart>
      <c:catAx>
        <c:axId val="1338925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133891928"/>
        <c:crosses val="autoZero"/>
        <c:auto val="1"/>
        <c:lblAlgn val="ctr"/>
        <c:lblOffset val="100"/>
        <c:noMultiLvlLbl val="0"/>
      </c:catAx>
      <c:valAx>
        <c:axId val="1338919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13389258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"/>
          <c:y val="0.85278004918154948"/>
          <c:w val="0.56545893719806761"/>
          <c:h val="9.422310539258302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dirty="0"/>
              <a:t>Das Alter von Nutzern</a:t>
            </a:r>
            <a:r>
              <a:rPr lang="de-DE" baseline="0" dirty="0"/>
              <a:t> </a:t>
            </a:r>
            <a:r>
              <a:rPr lang="de-DE" dirty="0"/>
              <a:t>von Streaming Diensten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Datenreihe 1</c:v>
                </c:pt>
              </c:strCache>
            </c:strRef>
          </c:tx>
          <c:spPr>
            <a:solidFill>
              <a:schemeClr val="accent1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Tabelle1!$A$2:$A$5</c:f>
              <c:strCache>
                <c:ptCount val="4"/>
                <c:pt idx="0">
                  <c:v>14-29 Jahre</c:v>
                </c:pt>
                <c:pt idx="1">
                  <c:v>30-49 Jahre</c:v>
                </c:pt>
                <c:pt idx="2">
                  <c:v>50-64 Jahre</c:v>
                </c:pt>
                <c:pt idx="3">
                  <c:v>65 Jahre und älter</c:v>
                </c:pt>
              </c:strCache>
            </c:strRef>
          </c:cat>
          <c:val>
            <c:numRef>
              <c:f>Tabelle1!$B$2:$B$5</c:f>
              <c:numCache>
                <c:formatCode>0%</c:formatCode>
                <c:ptCount val="4"/>
                <c:pt idx="0">
                  <c:v>0.92</c:v>
                </c:pt>
                <c:pt idx="1">
                  <c:v>0.91</c:v>
                </c:pt>
                <c:pt idx="2">
                  <c:v>0.63</c:v>
                </c:pt>
                <c:pt idx="3">
                  <c:v>0.27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CBA-42A1-8B11-D919F63484F6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65"/>
        <c:axId val="174395368"/>
        <c:axId val="174402584"/>
      </c:barChart>
      <c:catAx>
        <c:axId val="1743953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174402584"/>
        <c:crosses val="autoZero"/>
        <c:auto val="1"/>
        <c:lblAlgn val="ctr"/>
        <c:lblOffset val="100"/>
        <c:noMultiLvlLbl val="0"/>
      </c:catAx>
      <c:valAx>
        <c:axId val="174402584"/>
        <c:scaling>
          <c:orientation val="minMax"/>
        </c:scaling>
        <c:delete val="1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crossAx val="17439536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Welche Endgeräte werden für Videostreams genutzt?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Datenreihe 1</c:v>
                </c:pt>
              </c:strCache>
            </c:strRef>
          </c:tx>
          <c:spPr>
            <a:solidFill>
              <a:schemeClr val="accent1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Tabelle1!$A$2:$A$5</c:f>
              <c:strCache>
                <c:ptCount val="4"/>
                <c:pt idx="0">
                  <c:v>PC/Laptop</c:v>
                </c:pt>
                <c:pt idx="1">
                  <c:v>Fernsehgerät /SmartTV</c:v>
                </c:pt>
                <c:pt idx="2">
                  <c:v>Smartphone</c:v>
                </c:pt>
                <c:pt idx="3">
                  <c:v>Tablet </c:v>
                </c:pt>
              </c:strCache>
            </c:strRef>
          </c:cat>
          <c:val>
            <c:numRef>
              <c:f>Tabelle1!$B$2:$B$5</c:f>
              <c:numCache>
                <c:formatCode>General</c:formatCode>
                <c:ptCount val="4"/>
                <c:pt idx="0">
                  <c:v>73</c:v>
                </c:pt>
                <c:pt idx="1">
                  <c:v>71</c:v>
                </c:pt>
                <c:pt idx="2">
                  <c:v>64</c:v>
                </c:pt>
                <c:pt idx="3">
                  <c:v>31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175-4F10-8CA0-39F7CAB59470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65"/>
        <c:axId val="366138856"/>
        <c:axId val="366139184"/>
      </c:barChart>
      <c:catAx>
        <c:axId val="3661388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366139184"/>
        <c:crosses val="autoZero"/>
        <c:auto val="1"/>
        <c:lblAlgn val="ctr"/>
        <c:lblOffset val="100"/>
        <c:noMultiLvlLbl val="0"/>
      </c:catAx>
      <c:valAx>
        <c:axId val="366139184"/>
        <c:scaling>
          <c:orientation val="minMax"/>
          <c:max val="100"/>
        </c:scaling>
        <c:delete val="1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36613885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withinLinearReversed" id="21">
  <a:schemeClr val="accent1"/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8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>
      <cs:styleClr val="auto"/>
    </cs:fillRef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1197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17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5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1197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205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1197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0.00813</cdr:x>
      <cdr:y>0.04576</cdr:y>
    </cdr:from>
    <cdr:to>
      <cdr:x>0.0942</cdr:x>
      <cdr:y>0.11223</cdr:y>
    </cdr:to>
    <cdr:sp macro="" textlink="">
      <cdr:nvSpPr>
        <cdr:cNvPr id="2" name="Textfeld 1"/>
        <cdr:cNvSpPr txBox="1"/>
      </cdr:nvSpPr>
      <cdr:spPr>
        <a:xfrm xmlns:a="http://schemas.openxmlformats.org/drawingml/2006/main">
          <a:off x="85531" y="199118"/>
          <a:ext cx="905069" cy="289249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de-DE" sz="1100" b="1" dirty="0"/>
            <a:t>%</a:t>
          </a:r>
        </a:p>
      </cdr:txBody>
    </cdr:sp>
  </cdr:relSizeAnchor>
</c:userShap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B47D-FC20-4E99-B7E2-718699ECBB23}" type="datetimeFigureOut">
              <a:rPr lang="de-DE" smtClean="0"/>
              <a:t>17.11.2016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AD93F-B434-4D00-A1E3-AAD88B1115F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247319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B47D-FC20-4E99-B7E2-718699ECBB23}" type="datetimeFigureOut">
              <a:rPr lang="de-DE" smtClean="0"/>
              <a:t>17.11.2016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AD93F-B434-4D00-A1E3-AAD88B1115F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622138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B47D-FC20-4E99-B7E2-718699ECBB23}" type="datetimeFigureOut">
              <a:rPr lang="de-DE" smtClean="0"/>
              <a:t>17.11.2016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AD93F-B434-4D00-A1E3-AAD88B1115F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37119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B47D-FC20-4E99-B7E2-718699ECBB23}" type="datetimeFigureOut">
              <a:rPr lang="de-DE" smtClean="0"/>
              <a:t>17.11.2016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AD93F-B434-4D00-A1E3-AAD88B1115F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807142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B47D-FC20-4E99-B7E2-718699ECBB23}" type="datetimeFigureOut">
              <a:rPr lang="de-DE" smtClean="0"/>
              <a:t>17.11.2016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AD93F-B434-4D00-A1E3-AAD88B1115F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830975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 für 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de-DE"/>
              <a:t>Formatvorlagen des Textmasters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B47D-FC20-4E99-B7E2-718699ECBB23}" type="datetimeFigureOut">
              <a:rPr lang="de-DE" smtClean="0"/>
              <a:t>17.11.2016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AD93F-B434-4D00-A1E3-AAD88B1115F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593880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hr oder Fals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de-DE"/>
              <a:t>Formatvorlagen des Textmasters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B47D-FC20-4E99-B7E2-718699ECBB23}" type="datetimeFigureOut">
              <a:rPr lang="de-DE" smtClean="0"/>
              <a:t>17.11.2016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AD93F-B434-4D00-A1E3-AAD88B1115F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8106926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B47D-FC20-4E99-B7E2-718699ECBB23}" type="datetimeFigureOut">
              <a:rPr lang="de-DE" smtClean="0"/>
              <a:t>17.11.2016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AD93F-B434-4D00-A1E3-AAD88B1115F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6825325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B47D-FC20-4E99-B7E2-718699ECBB23}" type="datetimeFigureOut">
              <a:rPr lang="de-DE" smtClean="0"/>
              <a:t>17.11.2016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AD93F-B434-4D00-A1E3-AAD88B1115F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035073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B47D-FC20-4E99-B7E2-718699ECBB23}" type="datetimeFigureOut">
              <a:rPr lang="de-DE" smtClean="0"/>
              <a:t>17.11.2016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1C0AD93F-B434-4D00-A1E3-AAD88B1115F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351495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B47D-FC20-4E99-B7E2-718699ECBB23}" type="datetimeFigureOut">
              <a:rPr lang="de-DE" smtClean="0"/>
              <a:t>17.11.2016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AD93F-B434-4D00-A1E3-AAD88B1115F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767581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B47D-FC20-4E99-B7E2-718699ECBB23}" type="datetimeFigureOut">
              <a:rPr lang="de-DE" smtClean="0"/>
              <a:t>17.11.2016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AD93F-B434-4D00-A1E3-AAD88B1115F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442755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B47D-FC20-4E99-B7E2-718699ECBB23}" type="datetimeFigureOut">
              <a:rPr lang="de-DE" smtClean="0"/>
              <a:t>17.11.2016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AD93F-B434-4D00-A1E3-AAD88B1115F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965507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B47D-FC20-4E99-B7E2-718699ECBB23}" type="datetimeFigureOut">
              <a:rPr lang="de-DE" smtClean="0"/>
              <a:t>17.11.2016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AD93F-B434-4D00-A1E3-AAD88B1115F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442073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B47D-FC20-4E99-B7E2-718699ECBB23}" type="datetimeFigureOut">
              <a:rPr lang="de-DE" smtClean="0"/>
              <a:t>17.11.2016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AD93F-B434-4D00-A1E3-AAD88B1115F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340210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B47D-FC20-4E99-B7E2-718699ECBB23}" type="datetimeFigureOut">
              <a:rPr lang="de-DE" smtClean="0"/>
              <a:t>17.11.2016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AD93F-B434-4D00-A1E3-AAD88B1115F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43252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B47D-FC20-4E99-B7E2-718699ECBB23}" type="datetimeFigureOut">
              <a:rPr lang="de-DE" smtClean="0"/>
              <a:t>17.11.2016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AD93F-B434-4D00-A1E3-AAD88B1115F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011311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54E3B47D-FC20-4E99-B7E2-718699ECBB23}" type="datetimeFigureOut">
              <a:rPr lang="de-DE" smtClean="0"/>
              <a:t>17.11.2016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1C0AD93F-B434-4D00-A1E3-AAD88B1115F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08362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0" r:id="rId1"/>
    <p:sldLayoutId id="2147483811" r:id="rId2"/>
    <p:sldLayoutId id="2147483812" r:id="rId3"/>
    <p:sldLayoutId id="2147483813" r:id="rId4"/>
    <p:sldLayoutId id="2147483814" r:id="rId5"/>
    <p:sldLayoutId id="2147483815" r:id="rId6"/>
    <p:sldLayoutId id="2147483816" r:id="rId7"/>
    <p:sldLayoutId id="2147483817" r:id="rId8"/>
    <p:sldLayoutId id="2147483818" r:id="rId9"/>
    <p:sldLayoutId id="2147483819" r:id="rId10"/>
    <p:sldLayoutId id="2147483820" r:id="rId11"/>
    <p:sldLayoutId id="2147483821" r:id="rId12"/>
    <p:sldLayoutId id="2147483822" r:id="rId13"/>
    <p:sldLayoutId id="2147483823" r:id="rId14"/>
    <p:sldLayoutId id="2147483824" r:id="rId15"/>
    <p:sldLayoutId id="2147483825" r:id="rId16"/>
    <p:sldLayoutId id="2147483826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23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Medienwandel im 21.Jahrhundert </a:t>
            </a:r>
            <a:b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Eine Bestandsaufnahme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4291848"/>
            <a:ext cx="9144000" cy="1655762"/>
          </a:xfrm>
        </p:spPr>
        <p:txBody>
          <a:bodyPr>
            <a:normAutofit/>
          </a:bodyPr>
          <a:lstStyle/>
          <a:p>
            <a:r>
              <a:rPr lang="de-DE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Die Veränderung der Mediennutzung</a:t>
            </a:r>
          </a:p>
        </p:txBody>
      </p:sp>
    </p:spTree>
    <p:extLst>
      <p:ext uri="{BB962C8B-B14F-4D97-AF65-F5344CB8AC3E}">
        <p14:creationId xmlns:p14="http://schemas.microsoft.com/office/powerpoint/2010/main" val="16147703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Leser nicht bereit Geld zu zahlen</a:t>
            </a:r>
          </a:p>
          <a:p>
            <a:r>
              <a:rPr lang="de-DE" dirty="0"/>
              <a:t>Kostenlose Webseiten</a:t>
            </a:r>
          </a:p>
          <a:p>
            <a:r>
              <a:rPr lang="de-DE" dirty="0"/>
              <a:t>Geld durch Werbeeinnahmen </a:t>
            </a:r>
          </a:p>
          <a:p>
            <a:r>
              <a:rPr lang="de-DE" dirty="0"/>
              <a:t>Einnahmen reichen nur für Teil der Redaktion</a:t>
            </a:r>
          </a:p>
          <a:p>
            <a:r>
              <a:rPr lang="de-DE" dirty="0"/>
              <a:t>Journalisten keine Experten mehr, kaum noch gebraucht</a:t>
            </a:r>
          </a:p>
          <a:p>
            <a:r>
              <a:rPr lang="de-DE" dirty="0"/>
              <a:t>Blogs von Fachleuten, Autoren</a:t>
            </a:r>
          </a:p>
        </p:txBody>
      </p:sp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3" y="97971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Mediennutzung aktuell</a:t>
            </a:r>
            <a:br>
              <a:rPr lang="de-DE" dirty="0"/>
            </a:br>
            <a:r>
              <a:rPr lang="de-DE" sz="2600" dirty="0"/>
              <a:t>Zeitung, Fernsehen, Radio                </a:t>
            </a:r>
            <a:r>
              <a:rPr lang="de-DE" sz="2600" dirty="0">
                <a:sym typeface="Wingdings" panose="05000000000000000000" pitchFamily="2" charset="2"/>
              </a:rPr>
              <a:t>Internet</a:t>
            </a:r>
            <a:endParaRPr lang="de-DE" sz="2600" dirty="0"/>
          </a:p>
        </p:txBody>
      </p:sp>
    </p:spTree>
    <p:extLst>
      <p:ext uri="{BB962C8B-B14F-4D97-AF65-F5344CB8AC3E}">
        <p14:creationId xmlns:p14="http://schemas.microsoft.com/office/powerpoint/2010/main" val="189983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Zukunft/ Fazit</a:t>
            </a:r>
          </a:p>
        </p:txBody>
      </p:sp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3" y="97971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Mediennutzung aktuell</a:t>
            </a:r>
            <a:br>
              <a:rPr lang="de-DE" dirty="0"/>
            </a:br>
            <a:r>
              <a:rPr lang="de-DE" sz="2600" dirty="0"/>
              <a:t>Zeitung, Fernsehen, Radio                </a:t>
            </a:r>
            <a:r>
              <a:rPr lang="de-DE" sz="2600" dirty="0">
                <a:sym typeface="Wingdings" panose="05000000000000000000" pitchFamily="2" charset="2"/>
              </a:rPr>
              <a:t>Internet</a:t>
            </a:r>
            <a:endParaRPr lang="de-DE" sz="2600" dirty="0"/>
          </a:p>
        </p:txBody>
      </p:sp>
    </p:spTree>
    <p:extLst>
      <p:ext uri="{BB962C8B-B14F-4D97-AF65-F5344CB8AC3E}">
        <p14:creationId xmlns:p14="http://schemas.microsoft.com/office/powerpoint/2010/main" val="27092042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3" y="97971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Mediennutzung aktuell</a:t>
            </a:r>
            <a:br>
              <a:rPr lang="de-DE" dirty="0"/>
            </a:br>
            <a:r>
              <a:rPr lang="de-DE" sz="2600" dirty="0"/>
              <a:t>Zeitung, Fernsehen, Radio                </a:t>
            </a:r>
            <a:r>
              <a:rPr lang="de-DE" sz="2600" dirty="0">
                <a:sym typeface="Wingdings" panose="05000000000000000000" pitchFamily="2" charset="2"/>
              </a:rPr>
              <a:t>Internet</a:t>
            </a:r>
            <a:endParaRPr lang="de-DE" sz="2600" dirty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5250" y="2109787"/>
            <a:ext cx="4381500" cy="263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3918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3" y="97971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Mediennutzung aktuell</a:t>
            </a:r>
            <a:br>
              <a:rPr lang="de-DE" dirty="0"/>
            </a:br>
            <a:r>
              <a:rPr lang="de-DE" sz="2600" dirty="0"/>
              <a:t>Zeitung, Fernsehen, Radio                </a:t>
            </a:r>
            <a:r>
              <a:rPr lang="de-DE" sz="2600" dirty="0">
                <a:sym typeface="Wingdings" panose="05000000000000000000" pitchFamily="2" charset="2"/>
              </a:rPr>
              <a:t>Internet</a:t>
            </a:r>
            <a:endParaRPr lang="de-DE" sz="2600" dirty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5250" y="1947862"/>
            <a:ext cx="4381500" cy="2962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8153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3" y="97971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Mediennutzung aktuell</a:t>
            </a:r>
            <a:br>
              <a:rPr lang="de-DE" dirty="0"/>
            </a:br>
            <a:r>
              <a:rPr lang="de-DE" sz="2600" dirty="0"/>
              <a:t>Zeitung, Fernsehen, Radio                </a:t>
            </a:r>
            <a:r>
              <a:rPr lang="de-DE" sz="2600" dirty="0">
                <a:sym typeface="Wingdings" panose="05000000000000000000" pitchFamily="2" charset="2"/>
              </a:rPr>
              <a:t>Internet</a:t>
            </a:r>
            <a:endParaRPr lang="de-DE" sz="2600" dirty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5599" y="1572257"/>
            <a:ext cx="5052291" cy="5135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738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3" y="97971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Mediennutzung aktuell</a:t>
            </a:r>
            <a:br>
              <a:rPr lang="de-DE" dirty="0"/>
            </a:br>
            <a:r>
              <a:rPr lang="de-DE" sz="2600" dirty="0"/>
              <a:t>Zeitung, Fernsehen, Radio                </a:t>
            </a:r>
            <a:r>
              <a:rPr lang="de-DE" sz="2600" dirty="0">
                <a:sym typeface="Wingdings" panose="05000000000000000000" pitchFamily="2" charset="2"/>
              </a:rPr>
              <a:t>Internet</a:t>
            </a:r>
            <a:endParaRPr lang="de-DE" sz="2600" dirty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7100" y="1738312"/>
            <a:ext cx="5257800" cy="3381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0024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Vorteile Internetfernsehen</a:t>
            </a:r>
          </a:p>
          <a:p>
            <a:r>
              <a:rPr lang="de-DE" dirty="0"/>
              <a:t>Nachteile Standardfernsehen</a:t>
            </a:r>
          </a:p>
          <a:p>
            <a:endParaRPr lang="de-DE" dirty="0"/>
          </a:p>
        </p:txBody>
      </p:sp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3" y="97971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Fernsehen</a:t>
            </a:r>
            <a:br>
              <a:rPr lang="de-DE" dirty="0"/>
            </a:br>
            <a:r>
              <a:rPr lang="de-DE" sz="2600" dirty="0"/>
              <a:t>Zeitung, Fernsehen, Radio                </a:t>
            </a:r>
            <a:r>
              <a:rPr lang="de-DE" sz="2600" dirty="0">
                <a:sym typeface="Wingdings" panose="05000000000000000000" pitchFamily="2" charset="2"/>
              </a:rPr>
              <a:t>Internet</a:t>
            </a:r>
            <a:endParaRPr lang="de-DE" sz="2600" dirty="0"/>
          </a:p>
        </p:txBody>
      </p:sp>
    </p:spTree>
    <p:extLst>
      <p:ext uri="{BB962C8B-B14F-4D97-AF65-F5344CB8AC3E}">
        <p14:creationId xmlns:p14="http://schemas.microsoft.com/office/powerpoint/2010/main" val="37131341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dirty="0"/>
              <a:t>Inhalte ständig verfügbar</a:t>
            </a:r>
          </a:p>
          <a:p>
            <a:r>
              <a:rPr lang="de-DE" dirty="0"/>
              <a:t>Gratis oder kostenpflichtig</a:t>
            </a:r>
          </a:p>
          <a:p>
            <a:r>
              <a:rPr lang="de-DE" dirty="0"/>
              <a:t>Wann, so oft man möchte anschauen</a:t>
            </a:r>
          </a:p>
          <a:p>
            <a:r>
              <a:rPr lang="de-DE" dirty="0"/>
              <a:t>Unterbrechen, abbrechen, später </a:t>
            </a:r>
            <a:r>
              <a:rPr lang="de-DE" dirty="0" err="1"/>
              <a:t>fortzsetzen</a:t>
            </a:r>
            <a:endParaRPr lang="de-DE" dirty="0"/>
          </a:p>
          <a:p>
            <a:r>
              <a:rPr lang="de-DE" dirty="0"/>
              <a:t>Nicht auf das Fernsehprogramm warten</a:t>
            </a:r>
          </a:p>
          <a:p>
            <a:r>
              <a:rPr lang="de-DE" dirty="0"/>
              <a:t>Herunterladen und abspeichern</a:t>
            </a:r>
          </a:p>
          <a:p>
            <a:r>
              <a:rPr lang="de-DE" dirty="0"/>
              <a:t>Nur interessante Beiträge</a:t>
            </a:r>
          </a:p>
        </p:txBody>
      </p:sp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3" y="97971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Mediennutzung aktuell</a:t>
            </a:r>
            <a:br>
              <a:rPr lang="de-DE" dirty="0"/>
            </a:br>
            <a:r>
              <a:rPr lang="de-DE" sz="2600" dirty="0"/>
              <a:t>Zeitung, Fernsehen, Radio                </a:t>
            </a:r>
            <a:r>
              <a:rPr lang="de-DE" sz="2600" dirty="0">
                <a:sym typeface="Wingdings" panose="05000000000000000000" pitchFamily="2" charset="2"/>
              </a:rPr>
              <a:t>Internet</a:t>
            </a:r>
            <a:endParaRPr lang="de-DE" sz="2600" dirty="0"/>
          </a:p>
        </p:txBody>
      </p:sp>
    </p:spTree>
    <p:extLst>
      <p:ext uri="{BB962C8B-B14F-4D97-AF65-F5344CB8AC3E}">
        <p14:creationId xmlns:p14="http://schemas.microsoft.com/office/powerpoint/2010/main" val="24924018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Zusätzlicher Markt</a:t>
            </a:r>
          </a:p>
          <a:p>
            <a:r>
              <a:rPr lang="de-DE" dirty="0"/>
              <a:t>Mehr Rechte</a:t>
            </a:r>
          </a:p>
          <a:p>
            <a:r>
              <a:rPr lang="de-DE" dirty="0"/>
              <a:t>Aktueller, schneller. Interaktiver, vielseitiger</a:t>
            </a:r>
          </a:p>
          <a:p>
            <a:r>
              <a:rPr lang="de-DE" dirty="0"/>
              <a:t>Abspielgerät nicht nötig</a:t>
            </a:r>
          </a:p>
        </p:txBody>
      </p:sp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3" y="97971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Mediennutzung aktuell</a:t>
            </a:r>
            <a:br>
              <a:rPr lang="de-DE" dirty="0"/>
            </a:br>
            <a:r>
              <a:rPr lang="de-DE" sz="2600" dirty="0"/>
              <a:t>Zeitung, Fernsehen, Radio                </a:t>
            </a:r>
            <a:r>
              <a:rPr lang="de-DE" sz="2600" dirty="0">
                <a:sym typeface="Wingdings" panose="05000000000000000000" pitchFamily="2" charset="2"/>
              </a:rPr>
              <a:t>Internet</a:t>
            </a:r>
            <a:endParaRPr lang="de-DE" sz="2600" dirty="0"/>
          </a:p>
        </p:txBody>
      </p:sp>
    </p:spTree>
    <p:extLst>
      <p:ext uri="{BB962C8B-B14F-4D97-AF65-F5344CB8AC3E}">
        <p14:creationId xmlns:p14="http://schemas.microsoft.com/office/powerpoint/2010/main" val="4336976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Nachteile Internetfernsehen</a:t>
            </a:r>
          </a:p>
          <a:p>
            <a:r>
              <a:rPr lang="de-DE" dirty="0"/>
              <a:t>Vorteile Standardfernsehen</a:t>
            </a:r>
          </a:p>
        </p:txBody>
      </p:sp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3" y="97971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Mediennutzung aktuell</a:t>
            </a:r>
            <a:br>
              <a:rPr lang="de-DE" dirty="0"/>
            </a:br>
            <a:r>
              <a:rPr lang="de-DE" sz="2600" dirty="0"/>
              <a:t>Zeitung, Fernsehen, Radio                </a:t>
            </a:r>
            <a:r>
              <a:rPr lang="de-DE" sz="2600" dirty="0">
                <a:sym typeface="Wingdings" panose="05000000000000000000" pitchFamily="2" charset="2"/>
              </a:rPr>
              <a:t>Internet</a:t>
            </a:r>
            <a:endParaRPr lang="de-DE" sz="2600" dirty="0"/>
          </a:p>
        </p:txBody>
      </p:sp>
    </p:spTree>
    <p:extLst>
      <p:ext uri="{BB962C8B-B14F-4D97-AF65-F5344CB8AC3E}">
        <p14:creationId xmlns:p14="http://schemas.microsoft.com/office/powerpoint/2010/main" val="24826512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4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Themen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484310" y="2108718"/>
            <a:ext cx="10018713" cy="3682483"/>
          </a:xfrm>
        </p:spPr>
        <p:txBody>
          <a:bodyPr/>
          <a:lstStyle/>
          <a:p>
            <a:endParaRPr lang="de-DE" dirty="0"/>
          </a:p>
          <a:p>
            <a:r>
              <a:rPr lang="de-DE" dirty="0"/>
              <a:t>Zeitung, Fernsehen, Radio                    </a:t>
            </a:r>
            <a:r>
              <a:rPr lang="de-DE" dirty="0">
                <a:sym typeface="Wingdings" panose="05000000000000000000" pitchFamily="2" charset="2"/>
              </a:rPr>
              <a:t>Internet</a:t>
            </a:r>
          </a:p>
          <a:p>
            <a:endParaRPr lang="de-DE" dirty="0">
              <a:sym typeface="Wingdings" panose="05000000000000000000" pitchFamily="2" charset="2"/>
            </a:endParaRPr>
          </a:p>
          <a:p>
            <a:r>
              <a:rPr lang="de-DE" dirty="0"/>
              <a:t>Bücher </a:t>
            </a:r>
            <a:r>
              <a:rPr lang="de-DE" dirty="0">
                <a:sym typeface="Wingdings" panose="05000000000000000000" pitchFamily="2" charset="2"/>
              </a:rPr>
              <a:t>                E-Books</a:t>
            </a:r>
          </a:p>
          <a:p>
            <a:endParaRPr lang="de-DE" dirty="0">
              <a:sym typeface="Wingdings" panose="05000000000000000000" pitchFamily="2" charset="2"/>
            </a:endParaRPr>
          </a:p>
          <a:p>
            <a:r>
              <a:rPr lang="de-DE" dirty="0"/>
              <a:t>Datenträger </a:t>
            </a:r>
            <a:r>
              <a:rPr lang="de-DE" dirty="0">
                <a:sym typeface="Wingdings" panose="05000000000000000000" pitchFamily="2" charset="2"/>
              </a:rPr>
              <a:t>                 </a:t>
            </a:r>
            <a:r>
              <a:rPr lang="de-DE" dirty="0" err="1">
                <a:sym typeface="Wingdings" panose="05000000000000000000" pitchFamily="2" charset="2"/>
              </a:rPr>
              <a:t>VoD</a:t>
            </a:r>
            <a:r>
              <a:rPr lang="de-DE" dirty="0">
                <a:sym typeface="Wingdings" panose="05000000000000000000" pitchFamily="2" charset="2"/>
              </a:rPr>
              <a:t> (</a:t>
            </a:r>
            <a:r>
              <a:rPr lang="de-DE" dirty="0" err="1">
                <a:sym typeface="Wingdings" panose="05000000000000000000" pitchFamily="2" charset="2"/>
              </a:rPr>
              <a:t>Youtube</a:t>
            </a:r>
            <a:r>
              <a:rPr lang="de-DE" dirty="0">
                <a:sym typeface="Wingdings" panose="05000000000000000000" pitchFamily="2" charset="2"/>
              </a:rPr>
              <a:t>, </a:t>
            </a:r>
            <a:r>
              <a:rPr lang="de-DE" dirty="0" err="1">
                <a:sym typeface="Wingdings" panose="05000000000000000000" pitchFamily="2" charset="2"/>
              </a:rPr>
              <a:t>Netflix</a:t>
            </a:r>
            <a:r>
              <a:rPr lang="de-DE" dirty="0">
                <a:sym typeface="Wingdings" panose="05000000000000000000" pitchFamily="2" charset="2"/>
              </a:rPr>
              <a:t>)</a:t>
            </a:r>
          </a:p>
          <a:p>
            <a:endParaRPr lang="de-DE" dirty="0"/>
          </a:p>
        </p:txBody>
      </p:sp>
      <p:cxnSp>
        <p:nvCxnSpPr>
          <p:cNvPr id="4" name="Gerade Verbindung mit Pfeil 3"/>
          <p:cNvCxnSpPr/>
          <p:nvPr/>
        </p:nvCxnSpPr>
        <p:spPr>
          <a:xfrm>
            <a:off x="3504327" y="4991686"/>
            <a:ext cx="900000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Gerade Verbindung mit Pfeil 4"/>
          <p:cNvCxnSpPr/>
          <p:nvPr/>
        </p:nvCxnSpPr>
        <p:spPr>
          <a:xfrm>
            <a:off x="2832361" y="3963151"/>
            <a:ext cx="900000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Gerade Verbindung mit Pfeil 5"/>
          <p:cNvCxnSpPr/>
          <p:nvPr/>
        </p:nvCxnSpPr>
        <p:spPr>
          <a:xfrm>
            <a:off x="5372009" y="2907374"/>
            <a:ext cx="900000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67887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Internet immer notwendig</a:t>
            </a:r>
          </a:p>
          <a:p>
            <a:r>
              <a:rPr lang="de-DE" dirty="0"/>
              <a:t>Computer, um Qualität zu garantieren</a:t>
            </a:r>
          </a:p>
          <a:p>
            <a:r>
              <a:rPr lang="de-DE" dirty="0"/>
              <a:t>Bild,- Tonqualität leiden</a:t>
            </a:r>
          </a:p>
          <a:p>
            <a:r>
              <a:rPr lang="de-DE" dirty="0"/>
              <a:t>Kleinere Bildgröße</a:t>
            </a:r>
          </a:p>
          <a:p>
            <a:r>
              <a:rPr lang="de-DE" dirty="0"/>
              <a:t>Weniger in Gruppen geschaut</a:t>
            </a:r>
          </a:p>
        </p:txBody>
      </p:sp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3" y="97971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Mediennutzung aktuell</a:t>
            </a:r>
            <a:br>
              <a:rPr lang="de-DE" dirty="0"/>
            </a:br>
            <a:r>
              <a:rPr lang="de-DE" sz="2600" dirty="0"/>
              <a:t>Zeitung, Fernsehen, Radio                </a:t>
            </a:r>
            <a:r>
              <a:rPr lang="de-DE" sz="2600" dirty="0">
                <a:sym typeface="Wingdings" panose="05000000000000000000" pitchFamily="2" charset="2"/>
              </a:rPr>
              <a:t>Internet</a:t>
            </a:r>
            <a:endParaRPr lang="de-DE" sz="2600" dirty="0"/>
          </a:p>
        </p:txBody>
      </p:sp>
    </p:spTree>
    <p:extLst>
      <p:ext uri="{BB962C8B-B14F-4D97-AF65-F5344CB8AC3E}">
        <p14:creationId xmlns:p14="http://schemas.microsoft.com/office/powerpoint/2010/main" val="9859019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Zukunft/Fazit</a:t>
            </a:r>
          </a:p>
        </p:txBody>
      </p:sp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3" y="97971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Mediennutzung aktuell</a:t>
            </a:r>
            <a:br>
              <a:rPr lang="de-DE" dirty="0"/>
            </a:br>
            <a:r>
              <a:rPr lang="de-DE" sz="2600" dirty="0"/>
              <a:t>Zeitung, Fernsehen, Radio                </a:t>
            </a:r>
            <a:r>
              <a:rPr lang="de-DE" sz="2600" dirty="0">
                <a:sym typeface="Wingdings" panose="05000000000000000000" pitchFamily="2" charset="2"/>
              </a:rPr>
              <a:t>Internet</a:t>
            </a:r>
            <a:endParaRPr lang="de-DE" sz="2600" dirty="0"/>
          </a:p>
        </p:txBody>
      </p:sp>
    </p:spTree>
    <p:extLst>
      <p:ext uri="{BB962C8B-B14F-4D97-AF65-F5344CB8AC3E}">
        <p14:creationId xmlns:p14="http://schemas.microsoft.com/office/powerpoint/2010/main" val="14430252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3" y="97971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Mediennutzung aktuell</a:t>
            </a:r>
            <a:br>
              <a:rPr lang="de-DE" dirty="0"/>
            </a:br>
            <a:r>
              <a:rPr lang="de-DE" sz="2600" dirty="0"/>
              <a:t>Zeitung, Fernsehen, Radio                </a:t>
            </a:r>
            <a:r>
              <a:rPr lang="de-DE" sz="2600" dirty="0">
                <a:sym typeface="Wingdings" panose="05000000000000000000" pitchFamily="2" charset="2"/>
              </a:rPr>
              <a:t>Internet</a:t>
            </a:r>
            <a:endParaRPr lang="de-DE" sz="2600" dirty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8965" y="1850570"/>
            <a:ext cx="6689408" cy="4598503"/>
          </a:xfrm>
          <a:prstGeom prst="rect">
            <a:avLst/>
          </a:prstGeom>
          <a:effectLst>
            <a:softEdge rad="76200"/>
          </a:effectLst>
        </p:spPr>
      </p:pic>
    </p:spTree>
    <p:extLst>
      <p:ext uri="{BB962C8B-B14F-4D97-AF65-F5344CB8AC3E}">
        <p14:creationId xmlns:p14="http://schemas.microsoft.com/office/powerpoint/2010/main" val="21487375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Vorteile Internetradio</a:t>
            </a:r>
          </a:p>
          <a:p>
            <a:r>
              <a:rPr lang="de-DE" dirty="0"/>
              <a:t>Nachteile konventionelles Radio</a:t>
            </a:r>
          </a:p>
        </p:txBody>
      </p:sp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3" y="97971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Radio</a:t>
            </a:r>
            <a:br>
              <a:rPr lang="de-DE" dirty="0"/>
            </a:br>
            <a:r>
              <a:rPr lang="de-DE" sz="2600" dirty="0"/>
              <a:t>Zeitung, Fernsehen, Radio                </a:t>
            </a:r>
            <a:r>
              <a:rPr lang="de-DE" sz="2600" dirty="0">
                <a:sym typeface="Wingdings" panose="05000000000000000000" pitchFamily="2" charset="2"/>
              </a:rPr>
              <a:t>Internet</a:t>
            </a:r>
            <a:endParaRPr lang="de-DE" sz="2600" dirty="0"/>
          </a:p>
        </p:txBody>
      </p:sp>
    </p:spTree>
    <p:extLst>
      <p:ext uri="{BB962C8B-B14F-4D97-AF65-F5344CB8AC3E}">
        <p14:creationId xmlns:p14="http://schemas.microsoft.com/office/powerpoint/2010/main" val="20326889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Sendervielfalt</a:t>
            </a:r>
          </a:p>
          <a:p>
            <a:r>
              <a:rPr lang="de-DE" dirty="0"/>
              <a:t>Themenvielfalt</a:t>
            </a:r>
          </a:p>
          <a:p>
            <a:r>
              <a:rPr lang="de-DE" dirty="0"/>
              <a:t>Kostenlos</a:t>
            </a:r>
          </a:p>
          <a:p>
            <a:r>
              <a:rPr lang="de-DE" dirty="0"/>
              <a:t>Songs mitschneiden </a:t>
            </a:r>
            <a:r>
              <a:rPr lang="de-DE" dirty="0">
                <a:sym typeface="Wingdings" panose="05000000000000000000" pitchFamily="2" charset="2"/>
              </a:rPr>
              <a:t> neue, kostenlose Musik</a:t>
            </a:r>
            <a:endParaRPr lang="de-DE" dirty="0"/>
          </a:p>
        </p:txBody>
      </p:sp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3" y="97971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Mediennutzung aktuell</a:t>
            </a:r>
            <a:br>
              <a:rPr lang="de-DE" dirty="0"/>
            </a:br>
            <a:r>
              <a:rPr lang="de-DE" sz="2600" dirty="0"/>
              <a:t>Zeitung, Fernsehen, Radio                </a:t>
            </a:r>
            <a:r>
              <a:rPr lang="de-DE" sz="2600" dirty="0">
                <a:sym typeface="Wingdings" panose="05000000000000000000" pitchFamily="2" charset="2"/>
              </a:rPr>
              <a:t>Internet</a:t>
            </a:r>
            <a:endParaRPr lang="de-DE" sz="2600" dirty="0"/>
          </a:p>
        </p:txBody>
      </p:sp>
    </p:spTree>
    <p:extLst>
      <p:ext uri="{BB962C8B-B14F-4D97-AF65-F5344CB8AC3E}">
        <p14:creationId xmlns:p14="http://schemas.microsoft.com/office/powerpoint/2010/main" val="35635415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Internetverbindung, internetfähiges Gerät benötigt</a:t>
            </a:r>
          </a:p>
        </p:txBody>
      </p:sp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3" y="97971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Mediennutzung aktuell</a:t>
            </a:r>
            <a:br>
              <a:rPr lang="de-DE" dirty="0"/>
            </a:br>
            <a:r>
              <a:rPr lang="de-DE" sz="2600" dirty="0"/>
              <a:t>Zeitung, Fernsehen, Radio                </a:t>
            </a:r>
            <a:r>
              <a:rPr lang="de-DE" sz="2600" dirty="0">
                <a:sym typeface="Wingdings" panose="05000000000000000000" pitchFamily="2" charset="2"/>
              </a:rPr>
              <a:t>Internet</a:t>
            </a:r>
            <a:endParaRPr lang="de-DE" sz="2600" dirty="0"/>
          </a:p>
        </p:txBody>
      </p:sp>
    </p:spTree>
    <p:extLst>
      <p:ext uri="{BB962C8B-B14F-4D97-AF65-F5344CB8AC3E}">
        <p14:creationId xmlns:p14="http://schemas.microsoft.com/office/powerpoint/2010/main" val="35915751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Zukunft/Fazit</a:t>
            </a:r>
          </a:p>
        </p:txBody>
      </p:sp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3" y="97971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Mediennutzung aktuell</a:t>
            </a:r>
            <a:br>
              <a:rPr lang="de-DE" dirty="0"/>
            </a:br>
            <a:r>
              <a:rPr lang="de-DE" sz="2600" dirty="0"/>
              <a:t>Zeitung, Fernsehen, Radio                </a:t>
            </a:r>
            <a:r>
              <a:rPr lang="de-DE" sz="2600" dirty="0">
                <a:sym typeface="Wingdings" panose="05000000000000000000" pitchFamily="2" charset="2"/>
              </a:rPr>
              <a:t>Internet</a:t>
            </a:r>
            <a:endParaRPr lang="de-DE" sz="2600" dirty="0"/>
          </a:p>
        </p:txBody>
      </p:sp>
    </p:spTree>
    <p:extLst>
      <p:ext uri="{BB962C8B-B14F-4D97-AF65-F5344CB8AC3E}">
        <p14:creationId xmlns:p14="http://schemas.microsoft.com/office/powerpoint/2010/main" val="30606127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3" y="97971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Mediennutzung aktuell</a:t>
            </a:r>
            <a:br>
              <a:rPr lang="de-DE" dirty="0"/>
            </a:br>
            <a:r>
              <a:rPr lang="de-DE" sz="2600" dirty="0"/>
              <a:t>Zeitung, Fernsehen, Radio                </a:t>
            </a:r>
            <a:r>
              <a:rPr lang="de-DE" sz="2600" dirty="0">
                <a:sym typeface="Wingdings" panose="05000000000000000000" pitchFamily="2" charset="2"/>
              </a:rPr>
              <a:t>Internet</a:t>
            </a:r>
            <a:endParaRPr lang="de-DE" sz="2600" dirty="0"/>
          </a:p>
        </p:txBody>
      </p:sp>
    </p:spTree>
    <p:extLst>
      <p:ext uri="{BB962C8B-B14F-4D97-AF65-F5344CB8AC3E}">
        <p14:creationId xmlns:p14="http://schemas.microsoft.com/office/powerpoint/2010/main" val="33475553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3" y="97971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Mediennutzung aktuell</a:t>
            </a:r>
            <a:br>
              <a:rPr lang="de-DE" dirty="0"/>
            </a:br>
            <a:r>
              <a:rPr lang="de-DE" sz="2600" dirty="0"/>
              <a:t>Zeitung, Fernsehen, Radio                </a:t>
            </a:r>
            <a:r>
              <a:rPr lang="de-DE" sz="2600" dirty="0">
                <a:sym typeface="Wingdings" panose="05000000000000000000" pitchFamily="2" charset="2"/>
              </a:rPr>
              <a:t>Internet</a:t>
            </a:r>
            <a:endParaRPr lang="de-DE" sz="2600" dirty="0"/>
          </a:p>
        </p:txBody>
      </p:sp>
    </p:spTree>
    <p:extLst>
      <p:ext uri="{BB962C8B-B14F-4D97-AF65-F5344CB8AC3E}">
        <p14:creationId xmlns:p14="http://schemas.microsoft.com/office/powerpoint/2010/main" val="35065636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3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558955" y="118707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Mediennutzung aktuell</a:t>
            </a:r>
            <a:br>
              <a:rPr lang="de-DE" dirty="0"/>
            </a:br>
            <a:r>
              <a:rPr lang="de-DE" sz="2600" dirty="0"/>
              <a:t>Buch </a:t>
            </a:r>
            <a:r>
              <a:rPr lang="de-DE" sz="2600" dirty="0">
                <a:sym typeface="Wingdings" panose="05000000000000000000" pitchFamily="2" charset="2"/>
              </a:rPr>
              <a:t>              E-Book</a:t>
            </a:r>
            <a:endParaRPr lang="de-DE" sz="26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726906" y="2317413"/>
            <a:ext cx="10018713" cy="3124201"/>
          </a:xfrm>
        </p:spPr>
        <p:txBody>
          <a:bodyPr>
            <a:noAutofit/>
          </a:bodyPr>
          <a:lstStyle/>
          <a:p>
            <a:r>
              <a:rPr lang="de-DE" sz="2200" dirty="0"/>
              <a:t>E-Book Reader erschienen im Jahre 2000</a:t>
            </a:r>
          </a:p>
          <a:p>
            <a:endParaRPr lang="de-DE" sz="2200" dirty="0"/>
          </a:p>
          <a:p>
            <a:r>
              <a:rPr lang="de-DE" sz="2200" dirty="0"/>
              <a:t>Absatz</a:t>
            </a:r>
          </a:p>
          <a:p>
            <a:pPr marL="0" indent="0">
              <a:buNone/>
            </a:pPr>
            <a:r>
              <a:rPr lang="de-DE" sz="2200" dirty="0"/>
              <a:t>  2010                   2 Millionen</a:t>
            </a:r>
          </a:p>
          <a:p>
            <a:pPr marL="0" indent="0">
              <a:buNone/>
            </a:pPr>
            <a:r>
              <a:rPr lang="de-DE" sz="2200" dirty="0"/>
              <a:t>  2015                   27 Millionen </a:t>
            </a:r>
          </a:p>
          <a:p>
            <a:endParaRPr lang="de-DE" sz="2200" dirty="0"/>
          </a:p>
          <a:p>
            <a:r>
              <a:rPr lang="de-DE" sz="2200" dirty="0"/>
              <a:t>Trend auf dem Vormarsch</a:t>
            </a:r>
          </a:p>
          <a:p>
            <a:endParaRPr lang="de-DE" sz="2200" dirty="0"/>
          </a:p>
          <a:p>
            <a:r>
              <a:rPr lang="de-DE" sz="2200" dirty="0"/>
              <a:t>Gesamtumsatz auf dem Buchmarkt 5,4%</a:t>
            </a:r>
          </a:p>
        </p:txBody>
      </p:sp>
      <p:cxnSp>
        <p:nvCxnSpPr>
          <p:cNvPr id="4" name="Gerade Verbindung mit Pfeil 3"/>
          <p:cNvCxnSpPr/>
          <p:nvPr/>
        </p:nvCxnSpPr>
        <p:spPr>
          <a:xfrm>
            <a:off x="6043666" y="1311470"/>
            <a:ext cx="900000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Gerade Verbindung mit Pfeil 4"/>
          <p:cNvCxnSpPr/>
          <p:nvPr/>
        </p:nvCxnSpPr>
        <p:spPr>
          <a:xfrm>
            <a:off x="2602314" y="3916837"/>
            <a:ext cx="900000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Gerade Verbindung mit Pfeil 5"/>
          <p:cNvCxnSpPr/>
          <p:nvPr/>
        </p:nvCxnSpPr>
        <p:spPr>
          <a:xfrm>
            <a:off x="2602314" y="3438357"/>
            <a:ext cx="900000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69376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3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Überblick	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967204" y="1924543"/>
            <a:ext cx="10515600" cy="435133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endParaRPr lang="de-DE" dirty="0"/>
          </a:p>
          <a:p>
            <a:endParaRPr lang="de-DE" dirty="0"/>
          </a:p>
          <a:p>
            <a:endParaRPr lang="de-DE" sz="2600" dirty="0"/>
          </a:p>
          <a:p>
            <a:r>
              <a:rPr lang="de-DE" sz="2600" dirty="0"/>
              <a:t>Medienwandel</a:t>
            </a:r>
          </a:p>
          <a:p>
            <a:pPr marL="0" indent="0">
              <a:buNone/>
            </a:pPr>
            <a:endParaRPr lang="de-DE" sz="2600" dirty="0"/>
          </a:p>
          <a:p>
            <a:r>
              <a:rPr lang="de-DE" sz="2600" dirty="0"/>
              <a:t>Vorteile</a:t>
            </a:r>
          </a:p>
          <a:p>
            <a:endParaRPr lang="de-DE" sz="2600" dirty="0"/>
          </a:p>
          <a:p>
            <a:r>
              <a:rPr lang="de-DE" sz="2600" dirty="0"/>
              <a:t>Gefahren</a:t>
            </a:r>
          </a:p>
          <a:p>
            <a:pPr marL="0" indent="0">
              <a:buNone/>
            </a:pPr>
            <a:endParaRPr lang="de-DE" sz="2600" dirty="0"/>
          </a:p>
          <a:p>
            <a:r>
              <a:rPr lang="de-DE" sz="2600" dirty="0"/>
              <a:t>Zukunftsaussichten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387555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2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549627" y="90714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Mediennutzung aktuell</a:t>
            </a:r>
            <a:br>
              <a:rPr lang="de-DE" dirty="0"/>
            </a:br>
            <a:r>
              <a:rPr lang="de-DE" sz="2600" dirty="0"/>
              <a:t>Buch </a:t>
            </a:r>
            <a:r>
              <a:rPr lang="de-DE" sz="2600" dirty="0">
                <a:sym typeface="Wingdings" panose="05000000000000000000" pitchFamily="2" charset="2"/>
              </a:rPr>
              <a:t>              E-Book</a:t>
            </a:r>
            <a:endParaRPr lang="de-DE" sz="2600" dirty="0"/>
          </a:p>
        </p:txBody>
      </p:sp>
      <p:graphicFrame>
        <p:nvGraphicFramePr>
          <p:cNvPr id="8" name="Inhaltsplatzhalt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28626591"/>
              </p:ext>
            </p:extLst>
          </p:nvPr>
        </p:nvGraphicFramePr>
        <p:xfrm>
          <a:off x="1484313" y="1843313"/>
          <a:ext cx="10018712" cy="39478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5" name="Gerade Verbindung mit Pfeil 4"/>
          <p:cNvCxnSpPr/>
          <p:nvPr/>
        </p:nvCxnSpPr>
        <p:spPr>
          <a:xfrm>
            <a:off x="6043288" y="1269996"/>
            <a:ext cx="900000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25207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2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484310" y="1700463"/>
            <a:ext cx="10018713" cy="4796590"/>
          </a:xfrm>
        </p:spPr>
        <p:txBody>
          <a:bodyPr/>
          <a:lstStyle/>
          <a:p>
            <a:r>
              <a:rPr lang="de-DE" dirty="0"/>
              <a:t>Viele seriöse</a:t>
            </a:r>
          </a:p>
          <a:p>
            <a:r>
              <a:rPr lang="de-DE" dirty="0"/>
              <a:t>Wissenschaftliche Arbeiten</a:t>
            </a:r>
          </a:p>
          <a:p>
            <a:r>
              <a:rPr lang="de-DE" dirty="0"/>
              <a:t>Aktualität</a:t>
            </a:r>
          </a:p>
          <a:p>
            <a:r>
              <a:rPr lang="de-DE" dirty="0"/>
              <a:t>Tief in die </a:t>
            </a:r>
            <a:r>
              <a:rPr lang="de-DE" dirty="0" err="1"/>
              <a:t>Marterie</a:t>
            </a:r>
            <a:r>
              <a:rPr lang="de-DE" dirty="0"/>
              <a:t> einsteigen</a:t>
            </a:r>
          </a:p>
          <a:p>
            <a:r>
              <a:rPr lang="de-DE" dirty="0"/>
              <a:t>Lernvideos und Tutorials</a:t>
            </a:r>
          </a:p>
          <a:p>
            <a:r>
              <a:rPr lang="de-DE" dirty="0"/>
              <a:t>Gewichtsersparnis</a:t>
            </a:r>
          </a:p>
          <a:p>
            <a:r>
              <a:rPr lang="de-DE" dirty="0"/>
              <a:t>Abwechslungsreiches, </a:t>
            </a:r>
          </a:p>
          <a:p>
            <a:pPr marL="0" indent="0">
              <a:buNone/>
            </a:pPr>
            <a:r>
              <a:rPr lang="de-DE" dirty="0"/>
              <a:t>spielerisches Lernen durch Apps/Tool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Titel 1"/>
          <p:cNvSpPr txBox="1">
            <a:spLocks/>
          </p:cNvSpPr>
          <p:nvPr/>
        </p:nvSpPr>
        <p:spPr>
          <a:xfrm>
            <a:off x="1484312" y="135294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Vorteile Internet</a:t>
            </a:r>
            <a:br>
              <a:rPr lang="de-DE" dirty="0"/>
            </a:br>
            <a:r>
              <a:rPr lang="de-DE" sz="2600" dirty="0"/>
              <a:t>Buch </a:t>
            </a:r>
            <a:r>
              <a:rPr lang="de-DE" sz="2600" dirty="0">
                <a:sym typeface="Wingdings" panose="05000000000000000000" pitchFamily="2" charset="2"/>
              </a:rPr>
              <a:t>                 E-Book</a:t>
            </a:r>
            <a:endParaRPr lang="de-DE" sz="2600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1988" y="4450704"/>
            <a:ext cx="3230360" cy="2153573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2103" y="1486324"/>
            <a:ext cx="5980152" cy="3071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1312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1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484310" y="1711355"/>
            <a:ext cx="10018713" cy="4079846"/>
          </a:xfrm>
        </p:spPr>
        <p:txBody>
          <a:bodyPr/>
          <a:lstStyle/>
          <a:p>
            <a:r>
              <a:rPr lang="de-DE" dirty="0"/>
              <a:t>Texte oft nicht objektiv genug</a:t>
            </a:r>
          </a:p>
          <a:p>
            <a:r>
              <a:rPr lang="de-DE" dirty="0"/>
              <a:t>Informationsüberflutung</a:t>
            </a:r>
          </a:p>
          <a:p>
            <a:r>
              <a:rPr lang="de-DE" dirty="0"/>
              <a:t>Nur Informationshäppchen</a:t>
            </a:r>
          </a:p>
          <a:p>
            <a:r>
              <a:rPr lang="de-DE" dirty="0"/>
              <a:t>Reizüberflutung, Ablenkungen</a:t>
            </a:r>
          </a:p>
          <a:p>
            <a:r>
              <a:rPr lang="de-DE" dirty="0"/>
              <a:t>Erfahrungswerte zeigen: Buch effektiver</a:t>
            </a:r>
          </a:p>
          <a:p>
            <a:r>
              <a:rPr lang="de-DE" dirty="0"/>
              <a:t>Nicht so einfach, seriöse von unseriösen Quellen zu unterscheiden</a:t>
            </a:r>
          </a:p>
        </p:txBody>
      </p:sp>
      <p:sp>
        <p:nvSpPr>
          <p:cNvPr id="4" name="Titel 1"/>
          <p:cNvSpPr txBox="1">
            <a:spLocks/>
          </p:cNvSpPr>
          <p:nvPr/>
        </p:nvSpPr>
        <p:spPr>
          <a:xfrm>
            <a:off x="1484312" y="135294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Nachteile Internet</a:t>
            </a:r>
            <a:br>
              <a:rPr lang="de-DE" dirty="0"/>
            </a:br>
            <a:r>
              <a:rPr lang="de-DE" sz="2600" dirty="0"/>
              <a:t>Buch </a:t>
            </a:r>
            <a:r>
              <a:rPr lang="de-DE" sz="2600" dirty="0">
                <a:sym typeface="Wingdings" panose="05000000000000000000" pitchFamily="2" charset="2"/>
              </a:rPr>
              <a:t>                 E-Book</a:t>
            </a:r>
            <a:endParaRPr lang="de-DE" sz="2600" dirty="0"/>
          </a:p>
        </p:txBody>
      </p:sp>
    </p:spTree>
    <p:extLst>
      <p:ext uri="{BB962C8B-B14F-4D97-AF65-F5344CB8AC3E}">
        <p14:creationId xmlns:p14="http://schemas.microsoft.com/office/powerpoint/2010/main" val="8962769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1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484310" y="1700463"/>
            <a:ext cx="10018713" cy="4090737"/>
          </a:xfrm>
        </p:spPr>
        <p:txBody>
          <a:bodyPr/>
          <a:lstStyle/>
          <a:p>
            <a:r>
              <a:rPr lang="de-DE" dirty="0"/>
              <a:t>Beides bietet Vor-und Nachteile, beides sollte in der Schule gelehrt werden</a:t>
            </a:r>
          </a:p>
          <a:p>
            <a:r>
              <a:rPr lang="de-DE" dirty="0"/>
              <a:t>Abhängig vom jeweiligen Lerntyp</a:t>
            </a:r>
          </a:p>
          <a:p>
            <a:r>
              <a:rPr lang="de-DE" dirty="0"/>
              <a:t>Lern- und Fachbibliotheken mit wissenschaftlichen Büchern werden erhalten bleiben</a:t>
            </a:r>
          </a:p>
        </p:txBody>
      </p:sp>
      <p:sp>
        <p:nvSpPr>
          <p:cNvPr id="4" name="Titel 1"/>
          <p:cNvSpPr txBox="1">
            <a:spLocks/>
          </p:cNvSpPr>
          <p:nvPr/>
        </p:nvSpPr>
        <p:spPr>
          <a:xfrm>
            <a:off x="1484312" y="135294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Fazit</a:t>
            </a:r>
            <a:br>
              <a:rPr lang="de-DE" dirty="0"/>
            </a:br>
            <a:r>
              <a:rPr lang="de-DE" sz="2600" dirty="0"/>
              <a:t>Buch </a:t>
            </a:r>
            <a:r>
              <a:rPr lang="de-DE" sz="2600" dirty="0">
                <a:sym typeface="Wingdings" panose="05000000000000000000" pitchFamily="2" charset="2"/>
              </a:rPr>
              <a:t>                 E-Book</a:t>
            </a:r>
            <a:endParaRPr lang="de-DE" sz="2600" dirty="0"/>
          </a:p>
        </p:txBody>
      </p:sp>
    </p:spTree>
    <p:extLst>
      <p:ext uri="{BB962C8B-B14F-4D97-AF65-F5344CB8AC3E}">
        <p14:creationId xmlns:p14="http://schemas.microsoft.com/office/powerpoint/2010/main" val="13295923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1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 txBox="1">
            <a:spLocks/>
          </p:cNvSpPr>
          <p:nvPr/>
        </p:nvSpPr>
        <p:spPr>
          <a:xfrm>
            <a:off x="1484312" y="135294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Vorteile E-Books</a:t>
            </a:r>
            <a:br>
              <a:rPr lang="de-DE" dirty="0"/>
            </a:br>
            <a:r>
              <a:rPr lang="de-DE" sz="2600" dirty="0"/>
              <a:t>Buch </a:t>
            </a:r>
            <a:r>
              <a:rPr lang="de-DE" sz="2600" dirty="0">
                <a:sym typeface="Wingdings" panose="05000000000000000000" pitchFamily="2" charset="2"/>
              </a:rPr>
              <a:t>                 E-Book</a:t>
            </a:r>
            <a:endParaRPr lang="de-DE" sz="2600" dirty="0"/>
          </a:p>
        </p:txBody>
      </p:sp>
      <p:graphicFrame>
        <p:nvGraphicFramePr>
          <p:cNvPr id="7" name="Inhaltsplatzhalt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79124476"/>
              </p:ext>
            </p:extLst>
          </p:nvPr>
        </p:nvGraphicFramePr>
        <p:xfrm>
          <a:off x="1551709" y="1792957"/>
          <a:ext cx="9617364" cy="46025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9623246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1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484311" y="2232890"/>
            <a:ext cx="10018713" cy="3124201"/>
          </a:xfrm>
        </p:spPr>
        <p:txBody>
          <a:bodyPr/>
          <a:lstStyle/>
          <a:p>
            <a:r>
              <a:rPr lang="de-DE" dirty="0"/>
              <a:t>Platzsparend</a:t>
            </a:r>
          </a:p>
          <a:p>
            <a:r>
              <a:rPr lang="de-DE" dirty="0"/>
              <a:t>Geringeres Gewicht</a:t>
            </a:r>
          </a:p>
          <a:p>
            <a:r>
              <a:rPr lang="de-DE" dirty="0"/>
              <a:t>Unempfindlicher</a:t>
            </a:r>
          </a:p>
          <a:p>
            <a:r>
              <a:rPr lang="de-DE" dirty="0"/>
              <a:t>Neuerscheinungen als E-Book früher verfügbar</a:t>
            </a:r>
          </a:p>
          <a:p>
            <a:r>
              <a:rPr lang="de-DE" dirty="0"/>
              <a:t>Hilfreiche Features: Beleuchtung, Wörterbuch, Suchfunktion,</a:t>
            </a:r>
          </a:p>
          <a:p>
            <a:pPr marL="0" indent="0">
              <a:buNone/>
            </a:pPr>
            <a:r>
              <a:rPr lang="de-DE" dirty="0"/>
              <a:t>     Lesezeichen, </a:t>
            </a:r>
            <a:r>
              <a:rPr lang="de-DE" dirty="0" err="1"/>
              <a:t>uvm</a:t>
            </a:r>
            <a:r>
              <a:rPr lang="de-DE" dirty="0"/>
              <a:t>.</a:t>
            </a:r>
          </a:p>
        </p:txBody>
      </p:sp>
      <p:sp>
        <p:nvSpPr>
          <p:cNvPr id="4" name="Titel 1"/>
          <p:cNvSpPr txBox="1">
            <a:spLocks/>
          </p:cNvSpPr>
          <p:nvPr/>
        </p:nvSpPr>
        <p:spPr>
          <a:xfrm>
            <a:off x="1484312" y="135294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Vorteile E-Book</a:t>
            </a:r>
            <a:br>
              <a:rPr lang="de-DE" dirty="0"/>
            </a:br>
            <a:r>
              <a:rPr lang="de-DE" sz="2000" dirty="0"/>
              <a:t>Buch </a:t>
            </a:r>
            <a:r>
              <a:rPr lang="de-DE" sz="2000" dirty="0">
                <a:sym typeface="Wingdings" panose="05000000000000000000" pitchFamily="2" charset="2"/>
              </a:rPr>
              <a:t>                 E-Book</a:t>
            </a:r>
            <a:endParaRPr lang="de-DE" sz="2000" dirty="0"/>
          </a:p>
        </p:txBody>
      </p:sp>
    </p:spTree>
    <p:extLst>
      <p:ext uri="{BB962C8B-B14F-4D97-AF65-F5344CB8AC3E}">
        <p14:creationId xmlns:p14="http://schemas.microsoft.com/office/powerpoint/2010/main" val="6479990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1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 txBox="1">
            <a:spLocks/>
          </p:cNvSpPr>
          <p:nvPr/>
        </p:nvSpPr>
        <p:spPr>
          <a:xfrm>
            <a:off x="1484312" y="135294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E-Book</a:t>
            </a:r>
            <a:br>
              <a:rPr lang="de-DE" dirty="0"/>
            </a:br>
            <a:r>
              <a:rPr lang="de-DE" sz="2600" dirty="0"/>
              <a:t>Buch </a:t>
            </a:r>
            <a:r>
              <a:rPr lang="de-DE" sz="2600" dirty="0">
                <a:sym typeface="Wingdings" panose="05000000000000000000" pitchFamily="2" charset="2"/>
              </a:rPr>
              <a:t>                 E-Book</a:t>
            </a:r>
            <a:endParaRPr lang="de-DE" sz="2600" dirty="0"/>
          </a:p>
        </p:txBody>
      </p:sp>
      <p:pic>
        <p:nvPicPr>
          <p:cNvPr id="5" name="Inhaltsplatzhalt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6977" y="1887893"/>
            <a:ext cx="8517132" cy="4272471"/>
          </a:xfrm>
        </p:spPr>
      </p:pic>
    </p:spTree>
    <p:extLst>
      <p:ext uri="{BB962C8B-B14F-4D97-AF65-F5344CB8AC3E}">
        <p14:creationId xmlns:p14="http://schemas.microsoft.com/office/powerpoint/2010/main" val="1120498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1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484311" y="1690256"/>
            <a:ext cx="10018713" cy="3823854"/>
          </a:xfrm>
        </p:spPr>
        <p:txBody>
          <a:bodyPr/>
          <a:lstStyle/>
          <a:p>
            <a:r>
              <a:rPr lang="de-DE" dirty="0"/>
              <a:t>Angenehmeres Lesegefühl beim Buch</a:t>
            </a:r>
          </a:p>
          <a:p>
            <a:r>
              <a:rPr lang="de-DE" dirty="0"/>
              <a:t>Nicht besonders dekorativ</a:t>
            </a:r>
          </a:p>
          <a:p>
            <a:r>
              <a:rPr lang="de-DE" dirty="0"/>
              <a:t>Buch ist besser als Geschenk oder Sammlerstück geeignet</a:t>
            </a:r>
          </a:p>
          <a:p>
            <a:r>
              <a:rPr lang="de-DE" dirty="0"/>
              <a:t>Besonders bei Kinderbüchern:</a:t>
            </a:r>
          </a:p>
          <a:p>
            <a:pPr marL="0" indent="0">
              <a:buNone/>
            </a:pPr>
            <a:r>
              <a:rPr lang="de-DE" dirty="0"/>
              <a:t>     Erlebnis zum anfassen und bestaunen</a:t>
            </a:r>
          </a:p>
        </p:txBody>
      </p:sp>
      <p:sp>
        <p:nvSpPr>
          <p:cNvPr id="4" name="Titel 1"/>
          <p:cNvSpPr txBox="1">
            <a:spLocks/>
          </p:cNvSpPr>
          <p:nvPr/>
        </p:nvSpPr>
        <p:spPr>
          <a:xfrm>
            <a:off x="1484312" y="135294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Nachteile E-Book</a:t>
            </a:r>
            <a:br>
              <a:rPr lang="de-DE" dirty="0"/>
            </a:br>
            <a:r>
              <a:rPr lang="de-DE" sz="2600" dirty="0"/>
              <a:t>Buch </a:t>
            </a:r>
            <a:r>
              <a:rPr lang="de-DE" sz="2600" dirty="0">
                <a:sym typeface="Wingdings" panose="05000000000000000000" pitchFamily="2" charset="2"/>
              </a:rPr>
              <a:t>                 E-Book</a:t>
            </a:r>
            <a:endParaRPr lang="de-DE" sz="2600" dirty="0"/>
          </a:p>
        </p:txBody>
      </p:sp>
    </p:spTree>
    <p:extLst>
      <p:ext uri="{BB962C8B-B14F-4D97-AF65-F5344CB8AC3E}">
        <p14:creationId xmlns:p14="http://schemas.microsoft.com/office/powerpoint/2010/main" val="356473809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1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 txBox="1">
            <a:spLocks/>
          </p:cNvSpPr>
          <p:nvPr/>
        </p:nvSpPr>
        <p:spPr>
          <a:xfrm>
            <a:off x="1484312" y="135294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Bücher</a:t>
            </a:r>
            <a:br>
              <a:rPr lang="de-DE" dirty="0"/>
            </a:br>
            <a:r>
              <a:rPr lang="de-DE" sz="2600" dirty="0"/>
              <a:t>Buch </a:t>
            </a:r>
            <a:r>
              <a:rPr lang="de-DE" sz="2600" dirty="0">
                <a:sym typeface="Wingdings" panose="05000000000000000000" pitchFamily="2" charset="2"/>
              </a:rPr>
              <a:t>                 E-Book</a:t>
            </a:r>
            <a:endParaRPr lang="de-DE" sz="2600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245" y="1718012"/>
            <a:ext cx="3283678" cy="2206632"/>
          </a:xfrm>
          <a:prstGeom prst="rect">
            <a:avLst/>
          </a:prstGeom>
          <a:effectLst>
            <a:softEdge rad="76200"/>
          </a:effectLst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2158" y="1754651"/>
            <a:ext cx="3297863" cy="2169993"/>
          </a:xfrm>
          <a:prstGeom prst="rect">
            <a:avLst/>
          </a:prstGeom>
          <a:effectLst>
            <a:softEdge rad="76200"/>
          </a:effectLst>
        </p:spPr>
      </p:pic>
      <p:pic>
        <p:nvPicPr>
          <p:cNvPr id="7" name="Inhaltsplatzhalter 9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2135" y="4039346"/>
            <a:ext cx="3437911" cy="1942026"/>
          </a:xfrm>
          <a:effectLst>
            <a:softEdge rad="76200"/>
          </a:effectLst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245" y="4039346"/>
            <a:ext cx="3295100" cy="1769590"/>
          </a:xfrm>
          <a:prstGeom prst="rect">
            <a:avLst/>
          </a:prstGeom>
          <a:effectLst>
            <a:softEdge rad="76200"/>
          </a:effectLst>
        </p:spPr>
      </p:pic>
    </p:spTree>
    <p:extLst>
      <p:ext uri="{BB962C8B-B14F-4D97-AF65-F5344CB8AC3E}">
        <p14:creationId xmlns:p14="http://schemas.microsoft.com/office/powerpoint/2010/main" val="156137630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1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484310" y="1887893"/>
            <a:ext cx="10018713" cy="3903307"/>
          </a:xfrm>
        </p:spPr>
        <p:txBody>
          <a:bodyPr/>
          <a:lstStyle/>
          <a:p>
            <a:r>
              <a:rPr lang="de-DE" dirty="0"/>
              <a:t>E-Books bieten sehr viel Vorteile </a:t>
            </a:r>
          </a:p>
          <a:p>
            <a:r>
              <a:rPr lang="de-DE" dirty="0"/>
              <a:t>E-Book Bibliotheken auf dem Vormarsch </a:t>
            </a:r>
          </a:p>
          <a:p>
            <a:r>
              <a:rPr lang="de-DE" dirty="0"/>
              <a:t>Vorteil von Büchern liegt in ihrer Gestaltung </a:t>
            </a:r>
          </a:p>
        </p:txBody>
      </p:sp>
      <p:sp>
        <p:nvSpPr>
          <p:cNvPr id="4" name="Titel 1"/>
          <p:cNvSpPr txBox="1">
            <a:spLocks/>
          </p:cNvSpPr>
          <p:nvPr/>
        </p:nvSpPr>
        <p:spPr>
          <a:xfrm>
            <a:off x="1484312" y="135294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Fazit</a:t>
            </a:r>
            <a:br>
              <a:rPr lang="de-DE" dirty="0"/>
            </a:br>
            <a:r>
              <a:rPr lang="de-DE" sz="2600" dirty="0"/>
              <a:t>Buch </a:t>
            </a:r>
            <a:r>
              <a:rPr lang="de-DE" sz="2600" dirty="0">
                <a:sym typeface="Wingdings" panose="05000000000000000000" pitchFamily="2" charset="2"/>
              </a:rPr>
              <a:t>                 E-Book</a:t>
            </a:r>
            <a:endParaRPr lang="de-DE" sz="2600" dirty="0"/>
          </a:p>
        </p:txBody>
      </p:sp>
    </p:spTree>
    <p:extLst>
      <p:ext uri="{BB962C8B-B14F-4D97-AF65-F5344CB8AC3E}">
        <p14:creationId xmlns:p14="http://schemas.microsoft.com/office/powerpoint/2010/main" val="34886109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4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484313" y="97971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Mediennutzung aktuell</a:t>
            </a:r>
            <a:br>
              <a:rPr lang="de-DE" dirty="0"/>
            </a:br>
            <a:r>
              <a:rPr lang="de-DE" sz="2600" dirty="0"/>
              <a:t>Zeitung, Fernsehen, Radio                </a:t>
            </a:r>
            <a:r>
              <a:rPr lang="de-DE" sz="2600" dirty="0">
                <a:sym typeface="Wingdings" panose="05000000000000000000" pitchFamily="2" charset="2"/>
              </a:rPr>
              <a:t>Internet</a:t>
            </a:r>
            <a:endParaRPr lang="de-DE" sz="2600" dirty="0"/>
          </a:p>
        </p:txBody>
      </p:sp>
      <p:graphicFrame>
        <p:nvGraphicFramePr>
          <p:cNvPr id="5" name="Inhaltsplatzhalter 10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4466542"/>
              </p:ext>
            </p:extLst>
          </p:nvPr>
        </p:nvGraphicFramePr>
        <p:xfrm>
          <a:off x="1484313" y="2043404"/>
          <a:ext cx="10018712" cy="41707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4" name="Gerade Verbindung mit Pfeil 3"/>
          <p:cNvCxnSpPr/>
          <p:nvPr/>
        </p:nvCxnSpPr>
        <p:spPr>
          <a:xfrm>
            <a:off x="7306907" y="1302138"/>
            <a:ext cx="900000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160369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3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Inhaltsplatzhalter 1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5554174"/>
          </a:xfrm>
        </p:spPr>
        <p:txBody>
          <a:bodyPr>
            <a:normAutofit/>
          </a:bodyPr>
          <a:lstStyle/>
          <a:p>
            <a:endParaRPr lang="de-DE" dirty="0"/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endParaRPr lang="de-DE" dirty="0"/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  </a:t>
            </a:r>
          </a:p>
        </p:txBody>
      </p:sp>
      <p:cxnSp>
        <p:nvCxnSpPr>
          <p:cNvPr id="4" name="Gerade Verbindung mit Pfeil 3"/>
          <p:cNvCxnSpPr/>
          <p:nvPr/>
        </p:nvCxnSpPr>
        <p:spPr>
          <a:xfrm>
            <a:off x="5893633" y="1325111"/>
            <a:ext cx="749041" cy="1297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Tabel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7305690"/>
              </p:ext>
            </p:extLst>
          </p:nvPr>
        </p:nvGraphicFramePr>
        <p:xfrm>
          <a:off x="1674218" y="2283471"/>
          <a:ext cx="8697686" cy="34916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48843">
                  <a:extLst>
                    <a:ext uri="{9D8B030D-6E8A-4147-A177-3AD203B41FA5}">
                      <a16:colId xmlns:a16="http://schemas.microsoft.com/office/drawing/2014/main" val="238879895"/>
                    </a:ext>
                  </a:extLst>
                </a:gridCol>
                <a:gridCol w="4348843">
                  <a:extLst>
                    <a:ext uri="{9D8B030D-6E8A-4147-A177-3AD203B41FA5}">
                      <a16:colId xmlns:a16="http://schemas.microsoft.com/office/drawing/2014/main" val="79224440"/>
                    </a:ext>
                  </a:extLst>
                </a:gridCol>
              </a:tblGrid>
              <a:tr h="644318">
                <a:tc>
                  <a:txBody>
                    <a:bodyPr/>
                    <a:lstStyle/>
                    <a:p>
                      <a:r>
                        <a:rPr lang="de-DE" dirty="0"/>
                        <a:t>Physische Medien (</a:t>
                      </a:r>
                      <a:r>
                        <a:rPr lang="de-DE" dirty="0" err="1"/>
                        <a:t>DVD´s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BD´s</a:t>
                      </a:r>
                      <a:r>
                        <a:rPr lang="de-DE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Streaming Dienste (Amazon Video</a:t>
                      </a:r>
                      <a:r>
                        <a:rPr lang="de-DE" baseline="0" dirty="0"/>
                        <a:t>, </a:t>
                      </a:r>
                      <a:r>
                        <a:rPr lang="de-DE" baseline="0" dirty="0" err="1"/>
                        <a:t>Netflix</a:t>
                      </a:r>
                      <a:r>
                        <a:rPr lang="de-DE" baseline="0" dirty="0"/>
                        <a:t>)</a:t>
                      </a:r>
                      <a:endParaRPr lang="de-DE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2637280"/>
                  </a:ext>
                </a:extLst>
              </a:tr>
              <a:tr h="644318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Sinkender Umsatz wird erwartet</a:t>
                      </a:r>
                    </a:p>
                    <a:p>
                      <a:endParaRPr lang="de-DE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Boom</a:t>
                      </a:r>
                      <a:r>
                        <a:rPr lang="de-DE" baseline="0" dirty="0"/>
                        <a:t> im Jahre 2006</a:t>
                      </a:r>
                      <a:endParaRPr lang="de-DE" dirty="0"/>
                    </a:p>
                    <a:p>
                      <a:endParaRPr lang="de-DE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474782"/>
                  </a:ext>
                </a:extLst>
              </a:tr>
              <a:tr h="6443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Trend              zugunsten Streamingdiensten</a:t>
                      </a:r>
                    </a:p>
                    <a:p>
                      <a:endParaRPr lang="de-DE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PC/Laptop und Smart </a:t>
                      </a:r>
                      <a:r>
                        <a:rPr lang="de-DE" dirty="0" err="1"/>
                        <a:t>TV´s</a:t>
                      </a:r>
                      <a:r>
                        <a:rPr lang="de-DE" dirty="0"/>
                        <a:t> 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0465369"/>
                  </a:ext>
                </a:extLst>
              </a:tr>
              <a:tr h="644318">
                <a:tc>
                  <a:txBody>
                    <a:bodyPr/>
                    <a:lstStyle/>
                    <a:p>
                      <a:r>
                        <a:rPr lang="de-DE" dirty="0"/>
                        <a:t>Rückgang von Videotheken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Beliebt</a:t>
                      </a:r>
                      <a:r>
                        <a:rPr lang="de-DE" baseline="0" dirty="0"/>
                        <a:t> bei der jüngeren Generation </a:t>
                      </a:r>
                      <a:endParaRPr lang="de-DE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0074533"/>
                  </a:ext>
                </a:extLst>
              </a:tr>
              <a:tr h="6443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2015:</a:t>
                      </a:r>
                      <a:r>
                        <a:rPr lang="de-DE" baseline="0" dirty="0"/>
                        <a:t> BD 28,8 Mio.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baseline="0" dirty="0"/>
                        <a:t>            DVD 71,5 Mio.</a:t>
                      </a:r>
                      <a:endParaRPr lang="de-DE" dirty="0"/>
                    </a:p>
                    <a:p>
                      <a:endParaRPr lang="de-DE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2005 1      Mio.€       Umsatz    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2015 580 Mio. €      Umsatz</a:t>
                      </a:r>
                    </a:p>
                    <a:p>
                      <a:endParaRPr lang="de-DE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7952554"/>
                  </a:ext>
                </a:extLst>
              </a:tr>
            </a:tbl>
          </a:graphicData>
        </a:graphic>
      </p:graphicFrame>
      <p:cxnSp>
        <p:nvCxnSpPr>
          <p:cNvPr id="8" name="Gerade Verbindung mit Pfeil 7"/>
          <p:cNvCxnSpPr/>
          <p:nvPr/>
        </p:nvCxnSpPr>
        <p:spPr>
          <a:xfrm flipV="1">
            <a:off x="2396303" y="3758224"/>
            <a:ext cx="511110" cy="933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el 1"/>
          <p:cNvSpPr>
            <a:spLocks noGrp="1"/>
          </p:cNvSpPr>
          <p:nvPr>
            <p:ph type="title"/>
          </p:nvPr>
        </p:nvSpPr>
        <p:spPr>
          <a:xfrm>
            <a:off x="1484312" y="135294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Mediennutzung aktuell</a:t>
            </a:r>
            <a:br>
              <a:rPr lang="de-DE" dirty="0"/>
            </a:br>
            <a:r>
              <a:rPr lang="de-DE" sz="2000" dirty="0"/>
              <a:t>Datenträger </a:t>
            </a:r>
            <a:r>
              <a:rPr lang="de-DE" sz="2000" dirty="0">
                <a:sym typeface="Wingdings" panose="05000000000000000000" pitchFamily="2" charset="2"/>
              </a:rPr>
              <a:t>                 Streaming Dienste</a:t>
            </a:r>
            <a:endParaRPr lang="de-DE" sz="2000" dirty="0"/>
          </a:p>
        </p:txBody>
      </p:sp>
    </p:spTree>
    <p:extLst>
      <p:ext uri="{BB962C8B-B14F-4D97-AF65-F5344CB8AC3E}">
        <p14:creationId xmlns:p14="http://schemas.microsoft.com/office/powerpoint/2010/main" val="121406170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5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Inhaltsplatzhalt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9027095"/>
              </p:ext>
            </p:extLst>
          </p:nvPr>
        </p:nvGraphicFramePr>
        <p:xfrm>
          <a:off x="1484312" y="2088503"/>
          <a:ext cx="10018712" cy="3124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Titel 1"/>
          <p:cNvSpPr>
            <a:spLocks noGrp="1"/>
          </p:cNvSpPr>
          <p:nvPr>
            <p:ph type="title"/>
          </p:nvPr>
        </p:nvSpPr>
        <p:spPr>
          <a:xfrm>
            <a:off x="1484312" y="135294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Mediennutzung aktuell</a:t>
            </a:r>
            <a:br>
              <a:rPr lang="de-DE" dirty="0"/>
            </a:br>
            <a:r>
              <a:rPr lang="de-DE" sz="2000" dirty="0"/>
              <a:t>Datenträger </a:t>
            </a:r>
            <a:r>
              <a:rPr lang="de-DE" sz="2000" dirty="0">
                <a:sym typeface="Wingdings" panose="05000000000000000000" pitchFamily="2" charset="2"/>
              </a:rPr>
              <a:t>                 Streaming Dienste</a:t>
            </a:r>
            <a:endParaRPr lang="de-DE" sz="2000" dirty="0"/>
          </a:p>
        </p:txBody>
      </p:sp>
    </p:spTree>
    <p:extLst>
      <p:ext uri="{BB962C8B-B14F-4D97-AF65-F5344CB8AC3E}">
        <p14:creationId xmlns:p14="http://schemas.microsoft.com/office/powerpoint/2010/main" val="27731897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3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484312" y="135294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Mediennutzung aktuell</a:t>
            </a:r>
            <a:br>
              <a:rPr lang="de-DE" dirty="0"/>
            </a:br>
            <a:r>
              <a:rPr lang="de-DE" sz="2000" dirty="0"/>
              <a:t>Datenträger </a:t>
            </a:r>
            <a:r>
              <a:rPr lang="de-DE" sz="2000" dirty="0">
                <a:sym typeface="Wingdings" panose="05000000000000000000" pitchFamily="2" charset="2"/>
              </a:rPr>
              <a:t>                 Streaming Dienste</a:t>
            </a:r>
            <a:endParaRPr lang="de-DE" sz="2000" dirty="0"/>
          </a:p>
        </p:txBody>
      </p:sp>
      <p:graphicFrame>
        <p:nvGraphicFramePr>
          <p:cNvPr id="9" name="Inhaltsplatzhalter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67147196"/>
              </p:ext>
            </p:extLst>
          </p:nvPr>
        </p:nvGraphicFramePr>
        <p:xfrm>
          <a:off x="1484313" y="2088503"/>
          <a:ext cx="10018712" cy="3124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10" name="Gerade Verbindung mit Pfeil 9"/>
          <p:cNvCxnSpPr/>
          <p:nvPr/>
        </p:nvCxnSpPr>
        <p:spPr>
          <a:xfrm>
            <a:off x="5803425" y="1349022"/>
            <a:ext cx="823686" cy="10628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780225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4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Haltbarkeit</a:t>
            </a:r>
          </a:p>
          <a:p>
            <a:r>
              <a:rPr lang="de-DE" dirty="0"/>
              <a:t>Kapazität</a:t>
            </a:r>
          </a:p>
          <a:p>
            <a:r>
              <a:rPr lang="de-DE" dirty="0"/>
              <a:t>Kopierschutz</a:t>
            </a:r>
          </a:p>
          <a:p>
            <a:r>
              <a:rPr lang="de-DE" dirty="0"/>
              <a:t>Qualitätsverlust beim Kopieren</a:t>
            </a:r>
          </a:p>
        </p:txBody>
      </p:sp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2" y="135294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Nachteile von Datenträgern</a:t>
            </a:r>
            <a:br>
              <a:rPr lang="de-DE" dirty="0"/>
            </a:br>
            <a:r>
              <a:rPr lang="de-DE" sz="2000" dirty="0"/>
              <a:t>Datenträgern </a:t>
            </a:r>
            <a:r>
              <a:rPr lang="de-DE" sz="2000" dirty="0">
                <a:sym typeface="Wingdings" panose="05000000000000000000" pitchFamily="2" charset="2"/>
              </a:rPr>
              <a:t>                 Streaming Dienste</a:t>
            </a:r>
            <a:endParaRPr lang="de-DE" sz="2000" dirty="0"/>
          </a:p>
        </p:txBody>
      </p:sp>
    </p:spTree>
    <p:extLst>
      <p:ext uri="{BB962C8B-B14F-4D97-AF65-F5344CB8AC3E}">
        <p14:creationId xmlns:p14="http://schemas.microsoft.com/office/powerpoint/2010/main" val="368079926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4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2" y="135294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Aufbau einer CD</a:t>
            </a:r>
            <a:br>
              <a:rPr lang="de-DE" dirty="0"/>
            </a:br>
            <a:r>
              <a:rPr lang="de-DE" sz="2000" dirty="0"/>
              <a:t>Datenträger </a:t>
            </a:r>
            <a:r>
              <a:rPr lang="de-DE" sz="2000" dirty="0">
                <a:sym typeface="Wingdings" panose="05000000000000000000" pitchFamily="2" charset="2"/>
              </a:rPr>
              <a:t>                 Streaming Dienste</a:t>
            </a:r>
            <a:endParaRPr lang="de-DE" sz="2000" dirty="0"/>
          </a:p>
        </p:txBody>
      </p:sp>
      <p:pic>
        <p:nvPicPr>
          <p:cNvPr id="5" name="Inhaltsplatzhalt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6738" y="2264660"/>
            <a:ext cx="8244554" cy="418387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0301648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4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Haltbarkeit</a:t>
            </a:r>
          </a:p>
          <a:p>
            <a:r>
              <a:rPr lang="de-DE" dirty="0"/>
              <a:t>Kapazität</a:t>
            </a:r>
          </a:p>
          <a:p>
            <a:r>
              <a:rPr lang="de-DE" dirty="0"/>
              <a:t>Kopierschutz</a:t>
            </a:r>
          </a:p>
          <a:p>
            <a:r>
              <a:rPr lang="de-DE" dirty="0"/>
              <a:t>Qualitätsverlust beim Kopieren</a:t>
            </a:r>
          </a:p>
        </p:txBody>
      </p:sp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2" y="135294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Nachteile von Datenträgern</a:t>
            </a:r>
            <a:br>
              <a:rPr lang="de-DE" dirty="0"/>
            </a:br>
            <a:r>
              <a:rPr lang="de-DE" sz="2000" dirty="0"/>
              <a:t>Datenträger </a:t>
            </a:r>
            <a:r>
              <a:rPr lang="de-DE" sz="2000" dirty="0">
                <a:sym typeface="Wingdings" panose="05000000000000000000" pitchFamily="2" charset="2"/>
              </a:rPr>
              <a:t>                 Streaming Dienste</a:t>
            </a:r>
            <a:endParaRPr lang="de-DE" sz="2000" dirty="0"/>
          </a:p>
        </p:txBody>
      </p:sp>
    </p:spTree>
    <p:extLst>
      <p:ext uri="{BB962C8B-B14F-4D97-AF65-F5344CB8AC3E}">
        <p14:creationId xmlns:p14="http://schemas.microsoft.com/office/powerpoint/2010/main" val="271392995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4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Kostengünstiger</a:t>
            </a:r>
          </a:p>
          <a:p>
            <a:r>
              <a:rPr lang="de-DE" dirty="0"/>
              <a:t>Senkt Piraterie</a:t>
            </a:r>
          </a:p>
          <a:p>
            <a:r>
              <a:rPr lang="de-DE" dirty="0"/>
              <a:t>Entdecken von neuer Musik, neuen Filmen</a:t>
            </a:r>
          </a:p>
          <a:p>
            <a:r>
              <a:rPr lang="de-DE" dirty="0"/>
              <a:t>Große Auswahl</a:t>
            </a:r>
          </a:p>
          <a:p>
            <a:r>
              <a:rPr lang="de-DE" dirty="0"/>
              <a:t>News </a:t>
            </a:r>
          </a:p>
        </p:txBody>
      </p:sp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2" y="135294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Vorteile von Streaming</a:t>
            </a:r>
            <a:br>
              <a:rPr lang="de-DE" dirty="0"/>
            </a:br>
            <a:r>
              <a:rPr lang="de-DE" sz="2000" dirty="0"/>
              <a:t>Datenträger </a:t>
            </a:r>
            <a:r>
              <a:rPr lang="de-DE" sz="2000" dirty="0">
                <a:sym typeface="Wingdings" panose="05000000000000000000" pitchFamily="2" charset="2"/>
              </a:rPr>
              <a:t>                 Streaming Dienste</a:t>
            </a:r>
            <a:endParaRPr lang="de-DE" sz="2000" dirty="0"/>
          </a:p>
        </p:txBody>
      </p:sp>
    </p:spTree>
    <p:extLst>
      <p:ext uri="{BB962C8B-B14F-4D97-AF65-F5344CB8AC3E}">
        <p14:creationId xmlns:p14="http://schemas.microsoft.com/office/powerpoint/2010/main" val="73447816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4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Dekorativer Aspekt</a:t>
            </a:r>
          </a:p>
          <a:p>
            <a:r>
              <a:rPr lang="de-DE" dirty="0"/>
              <a:t>Bessere Qualität </a:t>
            </a:r>
          </a:p>
          <a:p>
            <a:r>
              <a:rPr lang="de-DE" dirty="0"/>
              <a:t>Weniger Auswahl kann auch </a:t>
            </a:r>
          </a:p>
          <a:p>
            <a:pPr marL="0" indent="0">
              <a:buNone/>
            </a:pPr>
            <a:r>
              <a:rPr lang="de-DE" dirty="0"/>
              <a:t>     entspannend wirken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2" y="135294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Vorteile von Datenträgern</a:t>
            </a:r>
            <a:br>
              <a:rPr lang="de-DE" dirty="0"/>
            </a:br>
            <a:r>
              <a:rPr lang="de-DE" sz="2000" dirty="0"/>
              <a:t>Datenträger </a:t>
            </a:r>
            <a:r>
              <a:rPr lang="de-DE" sz="2000" dirty="0">
                <a:sym typeface="Wingdings" panose="05000000000000000000" pitchFamily="2" charset="2"/>
              </a:rPr>
              <a:t>                 Streaming Dienste</a:t>
            </a:r>
            <a:endParaRPr lang="de-DE" sz="2000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3554" y="1671891"/>
            <a:ext cx="6561164" cy="4260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69451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4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2" y="135294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Vorteile von Datenträgern</a:t>
            </a:r>
            <a:br>
              <a:rPr lang="de-DE" dirty="0"/>
            </a:br>
            <a:r>
              <a:rPr lang="de-DE" sz="2000" dirty="0"/>
              <a:t>Datenträger </a:t>
            </a:r>
            <a:r>
              <a:rPr lang="de-DE" sz="2000" dirty="0">
                <a:sym typeface="Wingdings" panose="05000000000000000000" pitchFamily="2" charset="2"/>
              </a:rPr>
              <a:t>                 Streaming Dienste</a:t>
            </a:r>
            <a:endParaRPr lang="de-DE" sz="2000" dirty="0"/>
          </a:p>
        </p:txBody>
      </p:sp>
      <p:pic>
        <p:nvPicPr>
          <p:cNvPr id="5" name="Inhaltsplatzhalt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4521" y="2078110"/>
            <a:ext cx="3254438" cy="2149384"/>
          </a:xfrm>
          <a:prstGeom prst="rect">
            <a:avLst/>
          </a:prstGeom>
          <a:effectLst>
            <a:softEdge rad="76200"/>
          </a:effectLst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5523" y="2164936"/>
            <a:ext cx="3371460" cy="1905938"/>
          </a:xfrm>
          <a:prstGeom prst="rect">
            <a:avLst/>
          </a:prstGeom>
          <a:effectLst>
            <a:softEdge rad="76200"/>
          </a:effectLst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4456" y="4451714"/>
            <a:ext cx="3258424" cy="1831234"/>
          </a:xfrm>
          <a:prstGeom prst="rect">
            <a:avLst/>
          </a:prstGeom>
          <a:effectLst>
            <a:softEdge rad="76200"/>
          </a:effectLst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23911" y="4070874"/>
            <a:ext cx="3373072" cy="2212074"/>
          </a:xfrm>
          <a:prstGeom prst="rect">
            <a:avLst/>
          </a:prstGeom>
          <a:effectLst>
            <a:softEdge rad="76200"/>
          </a:effectLst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28470" y="4664032"/>
            <a:ext cx="2748734" cy="1618916"/>
          </a:xfrm>
          <a:prstGeom prst="rect">
            <a:avLst/>
          </a:prstGeom>
          <a:effectLst>
            <a:softEdge rad="76200"/>
          </a:effectLst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28470" y="1857021"/>
            <a:ext cx="2130038" cy="2521768"/>
          </a:xfrm>
          <a:prstGeom prst="rect">
            <a:avLst/>
          </a:prstGeom>
          <a:effectLst>
            <a:softEdge rad="76200"/>
          </a:effectLst>
        </p:spPr>
      </p:pic>
    </p:spTree>
    <p:extLst>
      <p:ext uri="{BB962C8B-B14F-4D97-AF65-F5344CB8AC3E}">
        <p14:creationId xmlns:p14="http://schemas.microsoft.com/office/powerpoint/2010/main" val="218049145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4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2" y="135294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Vorteile von Datenträgern</a:t>
            </a:r>
            <a:br>
              <a:rPr lang="de-DE" dirty="0"/>
            </a:br>
            <a:r>
              <a:rPr lang="de-DE" sz="2000" dirty="0"/>
              <a:t>Datenträger </a:t>
            </a:r>
            <a:r>
              <a:rPr lang="de-DE" sz="2000" dirty="0">
                <a:sym typeface="Wingdings" panose="05000000000000000000" pitchFamily="2" charset="2"/>
              </a:rPr>
              <a:t>                 Streaming Dienste</a:t>
            </a:r>
            <a:endParaRPr lang="de-DE" sz="2000" dirty="0"/>
          </a:p>
        </p:txBody>
      </p:sp>
      <p:pic>
        <p:nvPicPr>
          <p:cNvPr id="5" name="Inhaltsplatzhalt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3659" y="1633826"/>
            <a:ext cx="6340018" cy="5224174"/>
          </a:xfrm>
        </p:spPr>
      </p:pic>
    </p:spTree>
    <p:extLst>
      <p:ext uri="{BB962C8B-B14F-4D97-AF65-F5344CB8AC3E}">
        <p14:creationId xmlns:p14="http://schemas.microsoft.com/office/powerpoint/2010/main" val="3565603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3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474002" y="73026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Mediennutzung aktuell</a:t>
            </a:r>
            <a:br>
              <a:rPr lang="de-DE" dirty="0"/>
            </a:br>
            <a:r>
              <a:rPr lang="de-DE" sz="2600" dirty="0"/>
              <a:t>Zeitung, Fernsehen, Radio                 </a:t>
            </a:r>
            <a:r>
              <a:rPr lang="de-DE" sz="2600" dirty="0">
                <a:sym typeface="Wingdings" panose="05000000000000000000" pitchFamily="2" charset="2"/>
              </a:rPr>
              <a:t>Internet</a:t>
            </a:r>
            <a:endParaRPr lang="de-DE" sz="2600" dirty="0"/>
          </a:p>
        </p:txBody>
      </p:sp>
      <p:graphicFrame>
        <p:nvGraphicFramePr>
          <p:cNvPr id="7" name="Inhaltsplatzhalt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50248749"/>
              </p:ext>
            </p:extLst>
          </p:nvPr>
        </p:nvGraphicFramePr>
        <p:xfrm>
          <a:off x="1210386" y="1806310"/>
          <a:ext cx="5490029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4" name="Gerade Verbindung mit Pfeil 3"/>
          <p:cNvCxnSpPr/>
          <p:nvPr/>
        </p:nvCxnSpPr>
        <p:spPr>
          <a:xfrm>
            <a:off x="7325569" y="1274147"/>
            <a:ext cx="900000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Diagramm 9"/>
          <p:cNvGraphicFramePr/>
          <p:nvPr>
            <p:extLst>
              <p:ext uri="{D42A27DB-BD31-4B8C-83A1-F6EECF244321}">
                <p14:modId xmlns:p14="http://schemas.microsoft.com/office/powerpoint/2010/main" val="4021822709"/>
              </p:ext>
            </p:extLst>
          </p:nvPr>
        </p:nvGraphicFramePr>
        <p:xfrm>
          <a:off x="6705599" y="1825625"/>
          <a:ext cx="5036458" cy="43127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59902940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4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2" y="135294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Vorteile von Datenträgern</a:t>
            </a:r>
            <a:br>
              <a:rPr lang="de-DE" dirty="0"/>
            </a:br>
            <a:r>
              <a:rPr lang="de-DE" sz="2000" dirty="0"/>
              <a:t>Datenträger </a:t>
            </a:r>
            <a:r>
              <a:rPr lang="de-DE" sz="2000" dirty="0">
                <a:sym typeface="Wingdings" panose="05000000000000000000" pitchFamily="2" charset="2"/>
              </a:rPr>
              <a:t>                 Streaming Dienste</a:t>
            </a:r>
            <a:endParaRPr lang="de-DE" sz="2000" dirty="0"/>
          </a:p>
        </p:txBody>
      </p:sp>
      <p:pic>
        <p:nvPicPr>
          <p:cNvPr id="5" name="Grafik 4" descr="C:\Users\jenif\AppData\Local\Microsoft\Windows\INetCacheContent.Word\14418095347_c227781ba5_o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0987" y="1688713"/>
            <a:ext cx="7613985" cy="4758740"/>
          </a:xfrm>
          <a:prstGeom prst="rect">
            <a:avLst/>
          </a:prstGeom>
          <a:noFill/>
          <a:ln>
            <a:noFill/>
          </a:ln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272195114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4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2" y="135294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Vorteile von Datenträgern</a:t>
            </a:r>
            <a:br>
              <a:rPr lang="de-DE" dirty="0"/>
            </a:br>
            <a:r>
              <a:rPr lang="de-DE" sz="2000" dirty="0"/>
              <a:t>Datenträger </a:t>
            </a:r>
            <a:r>
              <a:rPr lang="de-DE" sz="2000" dirty="0">
                <a:sym typeface="Wingdings" panose="05000000000000000000" pitchFamily="2" charset="2"/>
              </a:rPr>
              <a:t>                 Streaming Dienste</a:t>
            </a:r>
            <a:endParaRPr lang="de-DE" sz="2000" dirty="0"/>
          </a:p>
        </p:txBody>
      </p:sp>
      <p:pic>
        <p:nvPicPr>
          <p:cNvPr id="5" name="Inhaltsplatzhalt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90300" y="1573315"/>
            <a:ext cx="7070737" cy="5048036"/>
          </a:xfrm>
          <a:prstGeom prst="rect">
            <a:avLst/>
          </a:prstGeom>
          <a:effectLst>
            <a:softEdge rad="76200"/>
          </a:effectLst>
        </p:spPr>
      </p:pic>
    </p:spTree>
    <p:extLst>
      <p:ext uri="{BB962C8B-B14F-4D97-AF65-F5344CB8AC3E}">
        <p14:creationId xmlns:p14="http://schemas.microsoft.com/office/powerpoint/2010/main" val="416086964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4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dirty="0"/>
              <a:t>Kunden</a:t>
            </a:r>
          </a:p>
          <a:p>
            <a:endParaRPr lang="de-DE" dirty="0"/>
          </a:p>
          <a:p>
            <a:r>
              <a:rPr lang="de-DE" dirty="0"/>
              <a:t>Bedienungs- und Anmeldekomplexität</a:t>
            </a:r>
          </a:p>
          <a:p>
            <a:r>
              <a:rPr lang="de-DE" dirty="0"/>
              <a:t>Standortunabhängige Nutzung oft nicht möglich</a:t>
            </a:r>
          </a:p>
          <a:p>
            <a:r>
              <a:rPr lang="de-DE" dirty="0"/>
              <a:t>Songs/Serien/Filme werden nur gemietet, man besitzt sie nicht</a:t>
            </a:r>
          </a:p>
          <a:p>
            <a:r>
              <a:rPr lang="de-DE" dirty="0"/>
              <a:t>Musiker Boykott</a:t>
            </a:r>
          </a:p>
        </p:txBody>
      </p:sp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2" y="135294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Probleme von Streamingdiensten</a:t>
            </a:r>
            <a:br>
              <a:rPr lang="de-DE" dirty="0"/>
            </a:br>
            <a:r>
              <a:rPr lang="de-DE" sz="2000" dirty="0"/>
              <a:t>Datenträger </a:t>
            </a:r>
            <a:r>
              <a:rPr lang="de-DE" sz="2000" dirty="0">
                <a:sym typeface="Wingdings" panose="05000000000000000000" pitchFamily="2" charset="2"/>
              </a:rPr>
              <a:t>                 Streaming Dienste</a:t>
            </a:r>
            <a:endParaRPr lang="de-DE" sz="2000" dirty="0"/>
          </a:p>
        </p:txBody>
      </p:sp>
    </p:spTree>
    <p:extLst>
      <p:ext uri="{BB962C8B-B14F-4D97-AF65-F5344CB8AC3E}">
        <p14:creationId xmlns:p14="http://schemas.microsoft.com/office/powerpoint/2010/main" val="294276251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4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2" y="135294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Probleme von Streamingdiensten</a:t>
            </a:r>
            <a:br>
              <a:rPr lang="de-DE" dirty="0"/>
            </a:br>
            <a:r>
              <a:rPr lang="de-DE" sz="2000" dirty="0"/>
              <a:t>Datenträger </a:t>
            </a:r>
            <a:r>
              <a:rPr lang="de-DE" sz="2000" dirty="0">
                <a:sym typeface="Wingdings" panose="05000000000000000000" pitchFamily="2" charset="2"/>
              </a:rPr>
              <a:t>                 Streaming Dienste</a:t>
            </a:r>
            <a:endParaRPr lang="de-DE" sz="2000" dirty="0"/>
          </a:p>
        </p:txBody>
      </p:sp>
      <p:pic>
        <p:nvPicPr>
          <p:cNvPr id="5" name="Inhaltsplatzhalt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70165" y="1887893"/>
            <a:ext cx="6605596" cy="3903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27944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4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dirty="0"/>
              <a:t>Das Unternehmen</a:t>
            </a:r>
          </a:p>
          <a:p>
            <a:endParaRPr lang="de-DE" dirty="0"/>
          </a:p>
          <a:p>
            <a:r>
              <a:rPr lang="de-DE" dirty="0"/>
              <a:t>Werbeeinnahmen werden sofort für neue Lizenzverträge ausgegeben</a:t>
            </a:r>
          </a:p>
          <a:p>
            <a:r>
              <a:rPr lang="de-DE" dirty="0"/>
              <a:t>Hauptaufgabe: Marge im Gleichgewicht halten</a:t>
            </a:r>
          </a:p>
          <a:p>
            <a:r>
              <a:rPr lang="de-DE" dirty="0"/>
              <a:t>Es sind keine großen Sprünge möglich</a:t>
            </a:r>
          </a:p>
        </p:txBody>
      </p:sp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2" y="135294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Probleme von Streamingdiensten</a:t>
            </a:r>
            <a:br>
              <a:rPr lang="de-DE" dirty="0"/>
            </a:br>
            <a:r>
              <a:rPr lang="de-DE" sz="2000" dirty="0"/>
              <a:t>Datenträger </a:t>
            </a:r>
            <a:r>
              <a:rPr lang="de-DE" sz="2000" dirty="0">
                <a:sym typeface="Wingdings" panose="05000000000000000000" pitchFamily="2" charset="2"/>
              </a:rPr>
              <a:t>                 Streaming Dienste</a:t>
            </a:r>
            <a:endParaRPr lang="de-DE" sz="2000" dirty="0"/>
          </a:p>
        </p:txBody>
      </p:sp>
    </p:spTree>
    <p:extLst>
      <p:ext uri="{BB962C8B-B14F-4D97-AF65-F5344CB8AC3E}">
        <p14:creationId xmlns:p14="http://schemas.microsoft.com/office/powerpoint/2010/main" val="105211349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4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484311" y="2384776"/>
            <a:ext cx="10018713" cy="3124201"/>
          </a:xfrm>
        </p:spPr>
        <p:txBody>
          <a:bodyPr/>
          <a:lstStyle/>
          <a:p>
            <a:pPr marL="0" indent="0">
              <a:buNone/>
            </a:pPr>
            <a:r>
              <a:rPr lang="de-DE" b="1" dirty="0"/>
              <a:t>Vergütung der Künstler</a:t>
            </a:r>
          </a:p>
          <a:p>
            <a:endParaRPr lang="de-DE" dirty="0"/>
          </a:p>
          <a:p>
            <a:r>
              <a:rPr lang="de-DE" dirty="0"/>
              <a:t>Prozentualer Anteil abhängig von</a:t>
            </a:r>
          </a:p>
          <a:p>
            <a:pPr lvl="1">
              <a:buFont typeface="Symbol" panose="05050102010706020507" pitchFamily="18" charset="2"/>
              <a:buChar char="-"/>
            </a:pPr>
            <a:r>
              <a:rPr lang="de-DE" dirty="0"/>
              <a:t>Ausgehandeltem Vertrag</a:t>
            </a:r>
          </a:p>
          <a:p>
            <a:pPr lvl="1">
              <a:buFont typeface="Symbol" panose="05050102010706020507" pitchFamily="18" charset="2"/>
              <a:buChar char="-"/>
            </a:pPr>
            <a:r>
              <a:rPr lang="de-DE" dirty="0"/>
              <a:t>Klicks auf das jeweilige Werk</a:t>
            </a:r>
          </a:p>
          <a:p>
            <a:pPr lvl="1">
              <a:buFont typeface="Symbol" panose="05050102010706020507" pitchFamily="18" charset="2"/>
              <a:buChar char="-"/>
            </a:pPr>
            <a:r>
              <a:rPr lang="de-DE" dirty="0"/>
              <a:t>Erfolg der Konkurrenz</a:t>
            </a:r>
          </a:p>
        </p:txBody>
      </p:sp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2" y="135294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Probleme von Streamingdiensten</a:t>
            </a:r>
            <a:br>
              <a:rPr lang="de-DE" dirty="0"/>
            </a:br>
            <a:r>
              <a:rPr lang="de-DE" sz="2000" dirty="0"/>
              <a:t>Datenträger </a:t>
            </a:r>
            <a:r>
              <a:rPr lang="de-DE" sz="2000" dirty="0">
                <a:sym typeface="Wingdings" panose="05000000000000000000" pitchFamily="2" charset="2"/>
              </a:rPr>
              <a:t>                 Streaming Dienste</a:t>
            </a:r>
            <a:endParaRPr lang="de-DE" sz="2000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7529" y="4944213"/>
            <a:ext cx="7404160" cy="1913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75172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4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Ähnlich wie bei Büchern</a:t>
            </a:r>
          </a:p>
          <a:p>
            <a:r>
              <a:rPr lang="de-DE" dirty="0"/>
              <a:t>Optische Datenträger bieten Erlebnisqualität und „Verschenk“- Potential</a:t>
            </a:r>
          </a:p>
          <a:p>
            <a:r>
              <a:rPr lang="de-DE" dirty="0"/>
              <a:t>Streams: Vielfalt, Bequemlichkeit, Service, Preis</a:t>
            </a:r>
          </a:p>
          <a:p>
            <a:r>
              <a:rPr lang="de-DE"/>
              <a:t>Prognose</a:t>
            </a:r>
            <a:endParaRPr lang="de-DE" dirty="0"/>
          </a:p>
        </p:txBody>
      </p:sp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2" y="135294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Fazit</a:t>
            </a:r>
            <a:br>
              <a:rPr lang="de-DE" dirty="0"/>
            </a:br>
            <a:r>
              <a:rPr lang="de-DE" sz="2000" dirty="0"/>
              <a:t>Datenträger </a:t>
            </a:r>
            <a:r>
              <a:rPr lang="de-DE" sz="2000" dirty="0">
                <a:sym typeface="Wingdings" panose="05000000000000000000" pitchFamily="2" charset="2"/>
              </a:rPr>
              <a:t>                 Streaming Dienste</a:t>
            </a:r>
            <a:endParaRPr lang="de-DE" sz="2000" dirty="0"/>
          </a:p>
        </p:txBody>
      </p:sp>
    </p:spTree>
    <p:extLst>
      <p:ext uri="{BB962C8B-B14F-4D97-AF65-F5344CB8AC3E}">
        <p14:creationId xmlns:p14="http://schemas.microsoft.com/office/powerpoint/2010/main" val="200348136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4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Quellen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e-DE" dirty="0"/>
              <a:t>ttp://www.faz.net/aktuell/wirtschaft/unternehmen/zeitungen-in-der-krise-medienwandel-und-internet-13089556.html</a:t>
            </a:r>
          </a:p>
          <a:p>
            <a:r>
              <a:rPr lang="de-DE" dirty="0"/>
              <a:t>http://www.muehldorf-tv.info/files/Webfernsehen/FIM_VorNach.html</a:t>
            </a:r>
          </a:p>
          <a:p>
            <a:r>
              <a:rPr lang="de-DE" dirty="0"/>
              <a:t>http://www.foerderland.de/digitale-wirtschaft/netzwertig/news/artikel/die-entscheidende-ursache-fuer-den-medienwandel-das-internet-ist-ueberlegen/</a:t>
            </a:r>
          </a:p>
          <a:p>
            <a:r>
              <a:rPr lang="de-DE" dirty="0"/>
              <a:t>https://www.welt.de/wirtschaft/webwelt/article158453964/Freenet-attackiert-Telekom-mit-Internet-Fernsehen.html</a:t>
            </a:r>
          </a:p>
          <a:p>
            <a:r>
              <a:rPr lang="de-DE" dirty="0"/>
              <a:t>http://www.iptv-anbieter.info/webradio/webradio-einfuehrung.html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826364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2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Seit dem Internet </a:t>
            </a:r>
            <a:r>
              <a:rPr lang="de-DE" dirty="0">
                <a:sym typeface="Wingdings" panose="05000000000000000000" pitchFamily="2" charset="2"/>
              </a:rPr>
              <a:t> Tempo Auflagen-, Anzeigenrückgangs beschleunigt</a:t>
            </a:r>
          </a:p>
          <a:p>
            <a:r>
              <a:rPr lang="de-DE" dirty="0">
                <a:sym typeface="Wingdings" panose="05000000000000000000" pitchFamily="2" charset="2"/>
              </a:rPr>
              <a:t>Innerhalb von 10 Jahren. Verkauf von Zeitungen um 6 Millionen </a:t>
            </a:r>
            <a:r>
              <a:rPr lang="de-DE" dirty="0" err="1">
                <a:sym typeface="Wingdings" panose="05000000000000000000" pitchFamily="2" charset="2"/>
              </a:rPr>
              <a:t>gesschrumpft</a:t>
            </a:r>
            <a:endParaRPr lang="de-DE" dirty="0"/>
          </a:p>
        </p:txBody>
      </p:sp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3" y="97971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Zeitungsterben </a:t>
            </a:r>
            <a:br>
              <a:rPr lang="de-DE" dirty="0"/>
            </a:br>
            <a:r>
              <a:rPr lang="de-DE" sz="2600" dirty="0"/>
              <a:t>Zeitung, Fernsehen, Radio                </a:t>
            </a:r>
            <a:r>
              <a:rPr lang="de-DE" sz="2600" dirty="0">
                <a:sym typeface="Wingdings" panose="05000000000000000000" pitchFamily="2" charset="2"/>
              </a:rPr>
              <a:t>Internet</a:t>
            </a:r>
            <a:endParaRPr lang="de-DE" sz="2600" dirty="0"/>
          </a:p>
        </p:txBody>
      </p:sp>
    </p:spTree>
    <p:extLst>
      <p:ext uri="{BB962C8B-B14F-4D97-AF65-F5344CB8AC3E}">
        <p14:creationId xmlns:p14="http://schemas.microsoft.com/office/powerpoint/2010/main" val="42235353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Zeitungen lesen teurer, Informationen im Netz günstiger</a:t>
            </a:r>
          </a:p>
          <a:p>
            <a:r>
              <a:rPr lang="de-DE" dirty="0"/>
              <a:t>Umfang, Qualität, Leistungen gesenkt</a:t>
            </a:r>
          </a:p>
          <a:p>
            <a:r>
              <a:rPr lang="de-DE" dirty="0"/>
              <a:t>Kosten durch Druck und Vertrieb</a:t>
            </a:r>
          </a:p>
          <a:p>
            <a:r>
              <a:rPr lang="de-DE" dirty="0"/>
              <a:t>Hohe Kapital-, Personalkosten</a:t>
            </a:r>
          </a:p>
        </p:txBody>
      </p:sp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3" y="97971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Mediennutzung aktuell</a:t>
            </a:r>
            <a:br>
              <a:rPr lang="de-DE" dirty="0"/>
            </a:br>
            <a:r>
              <a:rPr lang="de-DE" sz="2600" dirty="0"/>
              <a:t>Zeitung, Fernsehen, Radio                </a:t>
            </a:r>
            <a:r>
              <a:rPr lang="de-DE" sz="2600" dirty="0">
                <a:sym typeface="Wingdings" panose="05000000000000000000" pitchFamily="2" charset="2"/>
              </a:rPr>
              <a:t>Internet</a:t>
            </a:r>
            <a:endParaRPr lang="de-DE" sz="2600" dirty="0"/>
          </a:p>
        </p:txBody>
      </p:sp>
    </p:spTree>
    <p:extLst>
      <p:ext uri="{BB962C8B-B14F-4D97-AF65-F5344CB8AC3E}">
        <p14:creationId xmlns:p14="http://schemas.microsoft.com/office/powerpoint/2010/main" val="22469813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Online-Informationen: aktueller und jeder Zeit zu haben</a:t>
            </a:r>
          </a:p>
          <a:p>
            <a:r>
              <a:rPr lang="de-DE" dirty="0"/>
              <a:t>Webseiten ohne viel menschliche Arbeit</a:t>
            </a:r>
          </a:p>
          <a:p>
            <a:r>
              <a:rPr lang="de-DE" dirty="0"/>
              <a:t>Passen sich individuellen Bedürfnissen, Interessen an</a:t>
            </a:r>
          </a:p>
          <a:p>
            <a:r>
              <a:rPr lang="de-DE" dirty="0"/>
              <a:t>Einfacher, unauffälliger am Computer, als Zeitung</a:t>
            </a:r>
          </a:p>
        </p:txBody>
      </p:sp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3" y="97971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Mediennutzung aktuell</a:t>
            </a:r>
            <a:br>
              <a:rPr lang="de-DE" dirty="0"/>
            </a:br>
            <a:r>
              <a:rPr lang="de-DE" sz="2600" dirty="0"/>
              <a:t>Zeitung, Fernsehen, Radio                </a:t>
            </a:r>
            <a:r>
              <a:rPr lang="de-DE" sz="2600" dirty="0">
                <a:sym typeface="Wingdings" panose="05000000000000000000" pitchFamily="2" charset="2"/>
              </a:rPr>
              <a:t>Internet</a:t>
            </a:r>
            <a:endParaRPr lang="de-DE" sz="2600" dirty="0"/>
          </a:p>
        </p:txBody>
      </p:sp>
    </p:spTree>
    <p:extLst>
      <p:ext uri="{BB962C8B-B14F-4D97-AF65-F5344CB8AC3E}">
        <p14:creationId xmlns:p14="http://schemas.microsoft.com/office/powerpoint/2010/main" val="33074913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Vorteile gedruckte Zeitungen</a:t>
            </a:r>
          </a:p>
          <a:p>
            <a:endParaRPr lang="de-DE" dirty="0"/>
          </a:p>
          <a:p>
            <a:r>
              <a:rPr lang="de-DE" dirty="0"/>
              <a:t>Nachteile Online Zeitungen </a:t>
            </a:r>
          </a:p>
        </p:txBody>
      </p:sp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3" y="97971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Mediennutzung aktuell</a:t>
            </a:r>
            <a:br>
              <a:rPr lang="de-DE" dirty="0"/>
            </a:br>
            <a:r>
              <a:rPr lang="de-DE" sz="2600" dirty="0"/>
              <a:t>Zeitung, Fernsehen, Radio                </a:t>
            </a:r>
            <a:r>
              <a:rPr lang="de-DE" sz="2600" dirty="0">
                <a:sym typeface="Wingdings" panose="05000000000000000000" pitchFamily="2" charset="2"/>
              </a:rPr>
              <a:t>Internet</a:t>
            </a:r>
            <a:endParaRPr lang="de-DE" sz="2600" dirty="0"/>
          </a:p>
        </p:txBody>
      </p:sp>
    </p:spTree>
    <p:extLst>
      <p:ext uri="{BB962C8B-B14F-4D97-AF65-F5344CB8AC3E}">
        <p14:creationId xmlns:p14="http://schemas.microsoft.com/office/powerpoint/2010/main" val="406230894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TM03457496[[fn=Parallax]]</Template>
  <TotalTime>0</TotalTime>
  <Words>758</Words>
  <Application>Microsoft Office PowerPoint</Application>
  <PresentationFormat>Breitbild</PresentationFormat>
  <Paragraphs>258</Paragraphs>
  <Slides>57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57</vt:i4>
      </vt:variant>
    </vt:vector>
  </HeadingPairs>
  <TitlesOfParts>
    <vt:vector size="62" baseType="lpstr">
      <vt:lpstr>Arial</vt:lpstr>
      <vt:lpstr>Corbel</vt:lpstr>
      <vt:lpstr>Symbol</vt:lpstr>
      <vt:lpstr>Wingdings</vt:lpstr>
      <vt:lpstr>Parallax</vt:lpstr>
      <vt:lpstr>Medienwandel im 21.Jahrhundert  Eine Bestandsaufnahme</vt:lpstr>
      <vt:lpstr>Themen</vt:lpstr>
      <vt:lpstr>Überblick </vt:lpstr>
      <vt:lpstr>Mediennutzung aktuell Zeitung, Fernsehen, Radio                Internet</vt:lpstr>
      <vt:lpstr>Mediennutzung aktuell Zeitung, Fernsehen, Radio                 Internet</vt:lpstr>
      <vt:lpstr>Zeitungsterben  Zeitung, Fernsehen, Radio                Internet</vt:lpstr>
      <vt:lpstr>Mediennutzung aktuell Zeitung, Fernsehen, Radio                Internet</vt:lpstr>
      <vt:lpstr>Mediennutzung aktuell Zeitung, Fernsehen, Radio                Internet</vt:lpstr>
      <vt:lpstr>Mediennutzung aktuell Zeitung, Fernsehen, Radio                Internet</vt:lpstr>
      <vt:lpstr>Mediennutzung aktuell Zeitung, Fernsehen, Radio                Internet</vt:lpstr>
      <vt:lpstr>Mediennutzung aktuell Zeitung, Fernsehen, Radio                Internet</vt:lpstr>
      <vt:lpstr>Mediennutzung aktuell Zeitung, Fernsehen, Radio                Internet</vt:lpstr>
      <vt:lpstr>Mediennutzung aktuell Zeitung, Fernsehen, Radio                Internet</vt:lpstr>
      <vt:lpstr>Mediennutzung aktuell Zeitung, Fernsehen, Radio                Internet</vt:lpstr>
      <vt:lpstr>Mediennutzung aktuell Zeitung, Fernsehen, Radio                Internet</vt:lpstr>
      <vt:lpstr>Fernsehen Zeitung, Fernsehen, Radio                Internet</vt:lpstr>
      <vt:lpstr>Mediennutzung aktuell Zeitung, Fernsehen, Radio                Internet</vt:lpstr>
      <vt:lpstr>Mediennutzung aktuell Zeitung, Fernsehen, Radio                Internet</vt:lpstr>
      <vt:lpstr>Mediennutzung aktuell Zeitung, Fernsehen, Radio                Internet</vt:lpstr>
      <vt:lpstr>Mediennutzung aktuell Zeitung, Fernsehen, Radio                Internet</vt:lpstr>
      <vt:lpstr>Mediennutzung aktuell Zeitung, Fernsehen, Radio                Internet</vt:lpstr>
      <vt:lpstr>Mediennutzung aktuell Zeitung, Fernsehen, Radio                Internet</vt:lpstr>
      <vt:lpstr>Radio Zeitung, Fernsehen, Radio                Internet</vt:lpstr>
      <vt:lpstr>Mediennutzung aktuell Zeitung, Fernsehen, Radio                Internet</vt:lpstr>
      <vt:lpstr>Mediennutzung aktuell Zeitung, Fernsehen, Radio                Internet</vt:lpstr>
      <vt:lpstr>Mediennutzung aktuell Zeitung, Fernsehen, Radio                Internet</vt:lpstr>
      <vt:lpstr>Mediennutzung aktuell Zeitung, Fernsehen, Radio                Internet</vt:lpstr>
      <vt:lpstr>Mediennutzung aktuell Zeitung, Fernsehen, Radio                Internet</vt:lpstr>
      <vt:lpstr>Mediennutzung aktuell Buch               E-Book</vt:lpstr>
      <vt:lpstr>Mediennutzung aktuell Buch               E-Book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Mediennutzung aktuell Datenträger                  Streaming Dienste</vt:lpstr>
      <vt:lpstr>Mediennutzung aktuell Datenträger                  Streaming Dienste</vt:lpstr>
      <vt:lpstr>Mediennutzung aktuell Datenträger                  Streaming Dienste</vt:lpstr>
      <vt:lpstr>Nachteile von Datenträgern Datenträgern                  Streaming Dienste</vt:lpstr>
      <vt:lpstr>Aufbau einer CD Datenträger                  Streaming Dienste</vt:lpstr>
      <vt:lpstr>Nachteile von Datenträgern Datenträger                  Streaming Dienste</vt:lpstr>
      <vt:lpstr>Vorteile von Streaming Datenträger                  Streaming Dienste</vt:lpstr>
      <vt:lpstr>Vorteile von Datenträgern Datenträger                  Streaming Dienste</vt:lpstr>
      <vt:lpstr>Vorteile von Datenträgern Datenträger                  Streaming Dienste</vt:lpstr>
      <vt:lpstr>Vorteile von Datenträgern Datenträger                  Streaming Dienste</vt:lpstr>
      <vt:lpstr>Vorteile von Datenträgern Datenträger                  Streaming Dienste</vt:lpstr>
      <vt:lpstr>Vorteile von Datenträgern Datenträger                  Streaming Dienste</vt:lpstr>
      <vt:lpstr>Probleme von Streamingdiensten Datenträger                  Streaming Dienste</vt:lpstr>
      <vt:lpstr>Probleme von Streamingdiensten Datenträger                  Streaming Dienste</vt:lpstr>
      <vt:lpstr>Probleme von Streamingdiensten Datenträger                  Streaming Dienste</vt:lpstr>
      <vt:lpstr>Probleme von Streamingdiensten Datenträger                  Streaming Dienste</vt:lpstr>
      <vt:lpstr>Fazit Datenträger                  Streaming Dienste</vt:lpstr>
      <vt:lpstr>Quellen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Medienwandel im 21. Jahrhundert</dc:title>
  <dc:creator>Sean Gocks</dc:creator>
  <cp:lastModifiedBy>Sean Gocks</cp:lastModifiedBy>
  <cp:revision>85</cp:revision>
  <dcterms:created xsi:type="dcterms:W3CDTF">2016-11-04T12:23:45Z</dcterms:created>
  <dcterms:modified xsi:type="dcterms:W3CDTF">2016-11-17T09:34:16Z</dcterms:modified>
</cp:coreProperties>
</file>